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media/image9.png" ContentType="image/png"/>
  <Override PartName="/ppt/media/image57.png" ContentType="image/png"/>
  <Override PartName="/ppt/media/image1.png" ContentType="image/png"/>
  <Override PartName="/ppt/media/image58.png" ContentType="image/png"/>
  <Override PartName="/ppt/media/image2.png" ContentType="image/png"/>
  <Override PartName="/ppt/media/image59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54.png" ContentType="image/png"/>
  <Override PartName="/ppt/media/image21.jpeg" ContentType="image/jpe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53.png" ContentType="image/png"/>
  <Override PartName="/ppt/media/image55.png" ContentType="image/png"/>
  <Override PartName="/ppt/media/image56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64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69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9E773E0C-CF59-4C80-A783-BA0A46AA2E86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33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0C57A29-3878-42A9-ADC7-7C65C800FF1C}" type="slidenum">
              <a:rPr b="0" lang="ru-RU" sz="1200" spc="-1" strike="noStrike">
                <a:solidFill>
                  <a:srgbClr val="414141"/>
                </a:solidFill>
                <a:latin typeface="Gill Sans Light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33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02C8124-454A-4030-8846-BABB555E513E}" type="slidenum">
              <a:rPr b="0" lang="ru-RU" sz="1200" spc="-1" strike="noStrike">
                <a:solidFill>
                  <a:srgbClr val="414141"/>
                </a:solidFill>
                <a:latin typeface="Gill Sans Light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34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111DB83-7D90-4354-8F7B-E60498AD2B65}" type="slidenum">
              <a:rPr b="0" lang="ru-RU" sz="1200" spc="-1" strike="noStrike">
                <a:solidFill>
                  <a:srgbClr val="414141"/>
                </a:solidFill>
                <a:latin typeface="Gill Sans Light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34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FD6BE17-9E51-46F5-808A-ECA7D6B0AA9E}" type="slidenum">
              <a:rPr b="0" lang="ru-RU" sz="1200" spc="-1" strike="noStrike">
                <a:solidFill>
                  <a:srgbClr val="414141"/>
                </a:solidFill>
                <a:latin typeface="Gill Sans Light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34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6C07D7D-0930-49FF-A17D-9BF4EEEBDDD8}" type="slidenum">
              <a:rPr b="0" lang="ru-RU" sz="1200" spc="-1" strike="noStrike">
                <a:solidFill>
                  <a:srgbClr val="414141"/>
                </a:solidFill>
                <a:latin typeface="Gill Sans Light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35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5B05C6A-0CA9-44EB-BC53-62EA0D30A6D6}" type="slidenum">
              <a:rPr b="0" lang="ru-RU" sz="1200" spc="-1" strike="noStrike">
                <a:solidFill>
                  <a:srgbClr val="414141"/>
                </a:solidFill>
                <a:latin typeface="Gill Sans Light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35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B421C02-43C4-4F53-9E94-9F3234D89F62}" type="slidenum">
              <a:rPr b="0" lang="ru-RU" sz="1200" spc="-1" strike="noStrike">
                <a:solidFill>
                  <a:srgbClr val="414141"/>
                </a:solidFill>
                <a:latin typeface="Gill Sans Light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31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AF03F5A-06E3-4C2D-9E60-15F02DB2B19D}" type="slidenum">
              <a:rPr b="0" lang="ru-RU" sz="1200" spc="-1" strike="noStrike">
                <a:solidFill>
                  <a:srgbClr val="414141"/>
                </a:solidFill>
                <a:latin typeface="Gill Sans Light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31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52D24CC-2700-4B4D-A8F3-0ACD1101DE50}" type="slidenum">
              <a:rPr b="0" lang="ru-RU" sz="1200" spc="-1" strike="noStrike">
                <a:solidFill>
                  <a:srgbClr val="414141"/>
                </a:solidFill>
                <a:latin typeface="Gill Sans Light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31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5126A15-CD48-4BD8-BCBC-A47D3821C60C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32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2658D78-7A9A-4947-8ED0-F44D8B807173}" type="slidenum">
              <a:rPr b="0" lang="ru-RU" sz="1200" spc="-1" strike="noStrike">
                <a:solidFill>
                  <a:srgbClr val="414141"/>
                </a:solidFill>
                <a:latin typeface="Gill Sans Light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32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A9A03F8-083B-4DE7-8B54-EA921915EDA5}" type="slidenum">
              <a:rPr b="0" lang="ru-RU" sz="1200" spc="-1" strike="noStrike">
                <a:solidFill>
                  <a:srgbClr val="414141"/>
                </a:solidFill>
                <a:latin typeface="Gill Sans Light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b="0" lang="ru-RU" sz="2000" spc="-1" strike="noStrike">
                <a:latin typeface="Arial"/>
              </a:rPr>
              <a:t>Купить онлайн-кассу, которая работает с маркировкой, сканер штрих-кода, настроить передачу чеков в ОФД.</a:t>
            </a:r>
            <a:endParaRPr b="0" lang="ru-RU" sz="20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b="0" lang="ru-RU" sz="2000" spc="-1" strike="noStrike">
                <a:latin typeface="Arial"/>
              </a:rPr>
              <a:t>Зарегистрироваться на портале гос. системы маркировки</a:t>
            </a:r>
            <a:endParaRPr b="0" lang="ru-RU" sz="20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b="0" lang="ru-RU" sz="2000" spc="-1" strike="noStrike">
                <a:latin typeface="Arial"/>
              </a:rPr>
              <a:t>Адаптировать бизнес-процессы для передачи УПД в ЭДО и документов электронной подписью.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32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5D20FF0-7995-42DF-A4F0-86886C492CC3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b="0" lang="ru-RU" sz="2000" spc="-1" strike="noStrike">
                <a:latin typeface="Arial"/>
              </a:rPr>
              <a:t>Купить онлайн-кассу, которая работает с маркировкой, сканер штрих-кода, настроить передачу чеков в ОФД.</a:t>
            </a:r>
            <a:endParaRPr b="0" lang="ru-RU" sz="20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b="0" lang="ru-RU" sz="2000" spc="-1" strike="noStrike">
                <a:latin typeface="Arial"/>
              </a:rPr>
              <a:t>Зарегистрироваться на портале гос. системы маркировки</a:t>
            </a:r>
            <a:endParaRPr b="0" lang="ru-RU" sz="20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b="0" lang="ru-RU" sz="2000" spc="-1" strike="noStrike">
                <a:latin typeface="Arial"/>
              </a:rPr>
              <a:t>Адаптировать бизнес-процессы для передачи УПД в ЭДО и документов электронной подписью.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33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4168D97-58FD-4B5A-A29D-A16FC7F26456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33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9EBAB29-9E82-4A26-AC13-15FCD53F0590}" type="slidenum">
              <a:rPr b="0" lang="ru-RU" sz="1200" spc="-1" strike="noStrike">
                <a:solidFill>
                  <a:srgbClr val="414141"/>
                </a:solidFill>
                <a:latin typeface="Gill Sans Light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05920"/>
            <a:ext cx="8229240" cy="397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05920"/>
            <a:ext cx="8229240" cy="397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920"/>
            <a:ext cx="8229240" cy="397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ED6AAE22-E5E9-4568-BEB1-DE9404D5CAC2}" type="datetime1">
              <a:rPr b="0" lang="ru-RU" sz="1200" spc="-1" strike="noStrike">
                <a:solidFill>
                  <a:srgbClr val="8b8b8b"/>
                </a:solidFill>
                <a:latin typeface="Calibri"/>
              </a:rPr>
              <a:t>11.02.2019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8E8BBE2-DF3E-4328-8C00-6CAE3D43E651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6CB0DE1B-93BD-4AD7-82A4-6F985E22FCD4}" type="datetime1">
              <a:rPr b="0" lang="ru-RU" sz="1200" spc="-1" strike="noStrike">
                <a:solidFill>
                  <a:srgbClr val="8b8b8b"/>
                </a:solidFill>
                <a:latin typeface="Calibri"/>
              </a:rPr>
              <a:t>11.02.2019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E18FB19-AC2E-49E7-AB92-DF1B6BF74C59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880" cy="8564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slideLayout" Target="../slideLayouts/slideLayout13.xml"/><Relationship Id="rId8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slideLayout" Target="../slideLayouts/slideLayout13.xml"/><Relationship Id="rId9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0" Type="http://schemas.openxmlformats.org/officeDocument/2006/relationships/image" Target="../media/image63.png"/><Relationship Id="rId11" Type="http://schemas.openxmlformats.org/officeDocument/2006/relationships/image" Target="../media/image64.png"/><Relationship Id="rId12" Type="http://schemas.openxmlformats.org/officeDocument/2006/relationships/slideLayout" Target="../slideLayouts/slideLayout13.xml"/><Relationship Id="rId1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image" Target="../media/image69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slideLayout" Target="../slideLayouts/slideLayout27.xml"/><Relationship Id="rId6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slideLayout" Target="../slideLayouts/slideLayout27.xml"/><Relationship Id="rId8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1"/>
          <p:cNvGrpSpPr/>
          <p:nvPr/>
        </p:nvGrpSpPr>
        <p:grpSpPr>
          <a:xfrm>
            <a:off x="2339640" y="1598760"/>
            <a:ext cx="2571120" cy="2008440"/>
            <a:chOff x="2339640" y="1598760"/>
            <a:chExt cx="2571120" cy="2008440"/>
          </a:xfrm>
        </p:grpSpPr>
        <p:pic>
          <p:nvPicPr>
            <p:cNvPr id="127" name="Picture 2" descr=""/>
            <p:cNvPicPr/>
            <p:nvPr/>
          </p:nvPicPr>
          <p:blipFill>
            <a:blip r:embed="rId1"/>
            <a:stretch/>
          </p:blipFill>
          <p:spPr>
            <a:xfrm>
              <a:off x="2339640" y="1598760"/>
              <a:ext cx="902160" cy="924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8" name="Picture 4" descr=""/>
            <p:cNvPicPr/>
            <p:nvPr/>
          </p:nvPicPr>
          <p:blipFill>
            <a:blip r:embed="rId2"/>
            <a:stretch/>
          </p:blipFill>
          <p:spPr>
            <a:xfrm>
              <a:off x="3335040" y="2835000"/>
              <a:ext cx="1575720" cy="772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9" name="Picture 8" descr=""/>
            <p:cNvPicPr/>
            <p:nvPr/>
          </p:nvPicPr>
          <p:blipFill>
            <a:blip r:embed="rId3"/>
            <a:stretch/>
          </p:blipFill>
          <p:spPr>
            <a:xfrm>
              <a:off x="2732760" y="1903320"/>
              <a:ext cx="889200" cy="4356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30" name="CustomShape 2"/>
          <p:cNvSpPr/>
          <p:nvPr/>
        </p:nvSpPr>
        <p:spPr>
          <a:xfrm>
            <a:off x="0" y="3918960"/>
            <a:ext cx="903600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00487e"/>
                </a:solidFill>
                <a:latin typeface="Tahoma"/>
                <a:ea typeface="Tahoma"/>
              </a:rPr>
              <a:t>ОПЕРАТОР ФИСКАЛЬНЫХ ДАННЫХ 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131" name="Рисунок 8" descr=""/>
          <p:cNvPicPr/>
          <p:nvPr/>
        </p:nvPicPr>
        <p:blipFill>
          <a:blip r:embed="rId4"/>
          <a:stretch/>
        </p:blipFill>
        <p:spPr>
          <a:xfrm>
            <a:off x="6914520" y="195480"/>
            <a:ext cx="1622520" cy="717120"/>
          </a:xfrm>
          <a:prstGeom prst="rect">
            <a:avLst/>
          </a:prstGeom>
          <a:ln>
            <a:noFill/>
          </a:ln>
        </p:spPr>
      </p:pic>
      <p:grpSp>
        <p:nvGrpSpPr>
          <p:cNvPr id="132" name="Group 3"/>
          <p:cNvGrpSpPr/>
          <p:nvPr/>
        </p:nvGrpSpPr>
        <p:grpSpPr>
          <a:xfrm>
            <a:off x="2186280" y="-60840"/>
            <a:ext cx="4621320" cy="3668400"/>
            <a:chOff x="2186280" y="-60840"/>
            <a:chExt cx="4621320" cy="3668400"/>
          </a:xfrm>
        </p:grpSpPr>
        <p:pic>
          <p:nvPicPr>
            <p:cNvPr id="133" name="Picture 3" descr=""/>
            <p:cNvPicPr/>
            <p:nvPr/>
          </p:nvPicPr>
          <p:blipFill>
            <a:blip r:embed="rId5"/>
            <a:stretch/>
          </p:blipFill>
          <p:spPr>
            <a:xfrm>
              <a:off x="4945680" y="1903320"/>
              <a:ext cx="1861920" cy="991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4" name="Рисунок 11" descr=""/>
            <p:cNvPicPr/>
            <p:nvPr/>
          </p:nvPicPr>
          <p:blipFill>
            <a:blip r:embed="rId6"/>
            <a:stretch/>
          </p:blipFill>
          <p:spPr>
            <a:xfrm>
              <a:off x="2762640" y="-60840"/>
              <a:ext cx="3442320" cy="3668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5" name="Picture 2" descr=""/>
            <p:cNvPicPr/>
            <p:nvPr/>
          </p:nvPicPr>
          <p:blipFill>
            <a:blip r:embed="rId7"/>
            <a:stretch/>
          </p:blipFill>
          <p:spPr>
            <a:xfrm>
              <a:off x="2186280" y="2088360"/>
              <a:ext cx="1109520" cy="621360"/>
            </a:xfrm>
            <a:prstGeom prst="rect">
              <a:avLst/>
            </a:prstGeom>
            <a:ln>
              <a:noFill/>
            </a:ln>
          </p:spPr>
        </p:pic>
      </p:grpSp>
    </p:spTree>
  </p:cSld>
  <mc:AlternateContent>
    <mc:Choice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0" y="981000"/>
            <a:ext cx="9143640" cy="4161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CustomShape 2"/>
          <p:cNvSpPr/>
          <p:nvPr/>
        </p:nvSpPr>
        <p:spPr>
          <a:xfrm>
            <a:off x="0" y="178200"/>
            <a:ext cx="9141840" cy="71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ts val="3501"/>
              </a:lnSpc>
            </a:pPr>
            <a:r>
              <a:rPr b="0" lang="ru-RU" sz="3400" spc="-1" strike="noStrike">
                <a:solidFill>
                  <a:srgbClr val="00487e"/>
                </a:solidFill>
                <a:latin typeface="Tahoma"/>
                <a:ea typeface="Tahoma"/>
              </a:rPr>
              <a:t>СБИС ОФД – гарантия доставки чеков</a:t>
            </a:r>
            <a:endParaRPr b="0" lang="ru-RU" sz="3400" spc="-1" strike="noStrike">
              <a:latin typeface="Arial"/>
            </a:endParaRPr>
          </a:p>
        </p:txBody>
      </p:sp>
      <p:pic>
        <p:nvPicPr>
          <p:cNvPr id="218" name="Picture 2" descr=""/>
          <p:cNvPicPr/>
          <p:nvPr/>
        </p:nvPicPr>
        <p:blipFill>
          <a:blip r:embed="rId1"/>
          <a:stretch/>
        </p:blipFill>
        <p:spPr>
          <a:xfrm>
            <a:off x="200160" y="4713840"/>
            <a:ext cx="608400" cy="238680"/>
          </a:xfrm>
          <a:prstGeom prst="rect">
            <a:avLst/>
          </a:prstGeom>
          <a:ln>
            <a:noFill/>
          </a:ln>
        </p:spPr>
      </p:pic>
      <p:grpSp>
        <p:nvGrpSpPr>
          <p:cNvPr id="219" name="Group 3"/>
          <p:cNvGrpSpPr/>
          <p:nvPr/>
        </p:nvGrpSpPr>
        <p:grpSpPr>
          <a:xfrm>
            <a:off x="0" y="973080"/>
            <a:ext cx="9151560" cy="4426560"/>
            <a:chOff x="0" y="973080"/>
            <a:chExt cx="9151560" cy="4426560"/>
          </a:xfrm>
        </p:grpSpPr>
        <p:pic>
          <p:nvPicPr>
            <p:cNvPr id="220" name="Picture 3" descr=""/>
            <p:cNvPicPr/>
            <p:nvPr/>
          </p:nvPicPr>
          <p:blipFill>
            <a:blip r:embed="rId2"/>
            <a:stretch/>
          </p:blipFill>
          <p:spPr>
            <a:xfrm>
              <a:off x="0" y="973080"/>
              <a:ext cx="9151560" cy="4426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1" name="Picture 2" descr=""/>
            <p:cNvPicPr/>
            <p:nvPr/>
          </p:nvPicPr>
          <p:blipFill>
            <a:blip r:embed="rId3"/>
            <a:stretch/>
          </p:blipFill>
          <p:spPr>
            <a:xfrm>
              <a:off x="1403640" y="1059480"/>
              <a:ext cx="318240" cy="465840"/>
            </a:xfrm>
            <a:prstGeom prst="rect">
              <a:avLst/>
            </a:prstGeom>
            <a:ln>
              <a:noFill/>
            </a:ln>
          </p:spPr>
        </p:pic>
      </p:grpSp>
    </p:spTree>
  </p:cSld>
  <mc:AlternateContent>
    <mc:Choice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roup 1"/>
          <p:cNvGrpSpPr/>
          <p:nvPr/>
        </p:nvGrpSpPr>
        <p:grpSpPr>
          <a:xfrm>
            <a:off x="1619640" y="3718800"/>
            <a:ext cx="1806120" cy="1444680"/>
            <a:chOff x="1619640" y="3718800"/>
            <a:chExt cx="1806120" cy="1444680"/>
          </a:xfrm>
        </p:grpSpPr>
        <p:pic>
          <p:nvPicPr>
            <p:cNvPr id="223" name="Picture 2" descr=""/>
            <p:cNvPicPr/>
            <p:nvPr/>
          </p:nvPicPr>
          <p:blipFill>
            <a:blip r:embed="rId1"/>
            <a:stretch/>
          </p:blipFill>
          <p:spPr>
            <a:xfrm>
              <a:off x="1619640" y="3718800"/>
              <a:ext cx="1806120" cy="1444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4" name="Picture 3" descr=""/>
            <p:cNvPicPr/>
            <p:nvPr/>
          </p:nvPicPr>
          <p:blipFill>
            <a:blip r:embed="rId2"/>
            <a:srcRect l="0" t="0" r="0" b="14356"/>
            <a:stretch/>
          </p:blipFill>
          <p:spPr>
            <a:xfrm>
              <a:off x="1763640" y="3858480"/>
              <a:ext cx="1081800" cy="8733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25" name="CustomShape 2"/>
          <p:cNvSpPr/>
          <p:nvPr/>
        </p:nvSpPr>
        <p:spPr>
          <a:xfrm rot="16200000">
            <a:off x="3390120" y="-609480"/>
            <a:ext cx="5135040" cy="63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  <a:effectLst>
            <a:outerShdw algn="br" blurRad="50800" dir="135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6" name="Picture 8" descr=""/>
          <p:cNvPicPr/>
          <p:nvPr/>
        </p:nvPicPr>
        <p:blipFill>
          <a:blip r:embed="rId3"/>
          <a:stretch/>
        </p:blipFill>
        <p:spPr>
          <a:xfrm>
            <a:off x="9433080" y="2998800"/>
            <a:ext cx="6428880" cy="407520"/>
          </a:xfrm>
          <a:prstGeom prst="rect">
            <a:avLst/>
          </a:prstGeom>
          <a:ln>
            <a:noFill/>
          </a:ln>
        </p:spPr>
      </p:pic>
      <p:pic>
        <p:nvPicPr>
          <p:cNvPr id="227" name="Picture 9" descr=""/>
          <p:cNvPicPr/>
          <p:nvPr/>
        </p:nvPicPr>
        <p:blipFill>
          <a:blip r:embed="rId4"/>
          <a:stretch/>
        </p:blipFill>
        <p:spPr>
          <a:xfrm>
            <a:off x="9433080" y="3635280"/>
            <a:ext cx="6428880" cy="407520"/>
          </a:xfrm>
          <a:prstGeom prst="rect">
            <a:avLst/>
          </a:prstGeom>
          <a:ln>
            <a:noFill/>
          </a:ln>
        </p:spPr>
      </p:pic>
      <p:pic>
        <p:nvPicPr>
          <p:cNvPr id="228" name="Picture 10" descr=""/>
          <p:cNvPicPr/>
          <p:nvPr/>
        </p:nvPicPr>
        <p:blipFill>
          <a:blip r:embed="rId5"/>
          <a:stretch/>
        </p:blipFill>
        <p:spPr>
          <a:xfrm>
            <a:off x="9433080" y="2394000"/>
            <a:ext cx="6428880" cy="409320"/>
          </a:xfrm>
          <a:prstGeom prst="rect">
            <a:avLst/>
          </a:prstGeom>
          <a:ln>
            <a:noFill/>
          </a:ln>
        </p:spPr>
      </p:pic>
      <p:sp>
        <p:nvSpPr>
          <p:cNvPr id="229" name="CustomShape 3"/>
          <p:cNvSpPr/>
          <p:nvPr/>
        </p:nvSpPr>
        <p:spPr>
          <a:xfrm>
            <a:off x="9942480" y="2443320"/>
            <a:ext cx="1993680" cy="38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2040" rIns="32040" tIns="32040" bIns="32040"/>
          <a:p>
            <a:pPr>
              <a:lnSpc>
                <a:spcPct val="100000"/>
              </a:lnSpc>
            </a:pPr>
            <a:r>
              <a:rPr b="0" lang="ru-RU" sz="1900" spc="-1" strike="noStrike">
                <a:solidFill>
                  <a:srgbClr val="ffffff"/>
                </a:solidFill>
                <a:latin typeface="Gill Sans Light"/>
                <a:ea typeface="ヒラギノ角ゴ ProN W3"/>
              </a:rPr>
              <a:t>Стикер 1</a:t>
            </a:r>
            <a:endParaRPr b="0" lang="ru-RU" sz="1900" spc="-1" strike="noStrike">
              <a:latin typeface="Arial"/>
            </a:endParaRPr>
          </a:p>
        </p:txBody>
      </p:sp>
      <p:sp>
        <p:nvSpPr>
          <p:cNvPr id="230" name="CustomShape 4"/>
          <p:cNvSpPr/>
          <p:nvPr/>
        </p:nvSpPr>
        <p:spPr>
          <a:xfrm>
            <a:off x="9942480" y="3027240"/>
            <a:ext cx="1993680" cy="38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2040" rIns="32040" tIns="32040" bIns="32040"/>
          <a:p>
            <a:pPr>
              <a:lnSpc>
                <a:spcPct val="100000"/>
              </a:lnSpc>
            </a:pPr>
            <a:r>
              <a:rPr b="0" lang="ru-RU" sz="1900" spc="-1" strike="noStrike">
                <a:solidFill>
                  <a:srgbClr val="ffffff"/>
                </a:solidFill>
                <a:latin typeface="Gill Sans Light"/>
                <a:ea typeface="ヒラギノ角ゴ ProN W3"/>
              </a:rPr>
              <a:t>Стикер 2</a:t>
            </a:r>
            <a:endParaRPr b="0" lang="ru-RU" sz="1900" spc="-1" strike="noStrike">
              <a:latin typeface="Arial"/>
            </a:endParaRPr>
          </a:p>
        </p:txBody>
      </p:sp>
      <p:sp>
        <p:nvSpPr>
          <p:cNvPr id="231" name="CustomShape 5"/>
          <p:cNvSpPr/>
          <p:nvPr/>
        </p:nvSpPr>
        <p:spPr>
          <a:xfrm>
            <a:off x="10042560" y="3664080"/>
            <a:ext cx="1993680" cy="38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2040" rIns="32040" tIns="32040" bIns="32040"/>
          <a:p>
            <a:pPr>
              <a:lnSpc>
                <a:spcPct val="100000"/>
              </a:lnSpc>
            </a:pPr>
            <a:r>
              <a:rPr b="0" lang="ru-RU" sz="1900" spc="-1" strike="noStrike">
                <a:solidFill>
                  <a:srgbClr val="ffffff"/>
                </a:solidFill>
                <a:latin typeface="Gill Sans Light"/>
                <a:ea typeface="ヒラギノ角ゴ ProN W3"/>
              </a:rPr>
              <a:t>Стикер 1</a:t>
            </a:r>
            <a:endParaRPr b="0" lang="ru-RU" sz="1900" spc="-1" strike="noStrike">
              <a:latin typeface="Arial"/>
            </a:endParaRPr>
          </a:p>
        </p:txBody>
      </p:sp>
      <p:sp>
        <p:nvSpPr>
          <p:cNvPr id="232" name="CustomShape 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7"/>
          <p:cNvSpPr/>
          <p:nvPr/>
        </p:nvSpPr>
        <p:spPr>
          <a:xfrm>
            <a:off x="460440" y="475560"/>
            <a:ext cx="1806840" cy="71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ts val="3501"/>
              </a:lnSpc>
            </a:pPr>
            <a:r>
              <a:rPr b="0" lang="ru-RU" sz="3400" spc="-1" strike="noStrike">
                <a:solidFill>
                  <a:srgbClr val="00487e"/>
                </a:solidFill>
                <a:latin typeface="Tahoma"/>
                <a:ea typeface="Tahoma"/>
              </a:rPr>
              <a:t>Анализ продаж</a:t>
            </a:r>
            <a:endParaRPr b="0" lang="ru-RU" sz="3400" spc="-1" strike="noStrike">
              <a:latin typeface="Arial"/>
            </a:endParaRPr>
          </a:p>
        </p:txBody>
      </p:sp>
      <p:pic>
        <p:nvPicPr>
          <p:cNvPr id="234" name="Picture 2" descr=""/>
          <p:cNvPicPr/>
          <p:nvPr/>
        </p:nvPicPr>
        <p:blipFill>
          <a:blip r:embed="rId6"/>
          <a:srcRect l="530" t="0" r="-530" b="0"/>
          <a:stretch/>
        </p:blipFill>
        <p:spPr>
          <a:xfrm>
            <a:off x="2843640" y="185040"/>
            <a:ext cx="6231240" cy="4648680"/>
          </a:xfrm>
          <a:prstGeom prst="rect">
            <a:avLst/>
          </a:prstGeom>
          <a:ln>
            <a:noFill/>
          </a:ln>
        </p:spPr>
      </p:pic>
      <p:sp>
        <p:nvSpPr>
          <p:cNvPr id="235" name="CustomShape 8"/>
          <p:cNvSpPr/>
          <p:nvPr/>
        </p:nvSpPr>
        <p:spPr>
          <a:xfrm>
            <a:off x="155520" y="1834920"/>
            <a:ext cx="2771280" cy="149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Tahoma"/>
                <a:ea typeface="Tahoma"/>
              </a:rPr>
              <a:t>Рейтинг товаров</a:t>
            </a:r>
            <a:endParaRPr b="0" lang="ru-RU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Tahoma"/>
                <a:ea typeface="Tahoma"/>
              </a:rPr>
              <a:t>Динамика выручки </a:t>
            </a:r>
            <a:endParaRPr b="0" lang="ru-RU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Tahoma"/>
                <a:ea typeface="Tahoma"/>
              </a:rPr>
              <a:t>Анализ активности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Tahoma"/>
                <a:ea typeface="Tahoma"/>
              </a:rPr>
              <a:t>покупателей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roup 1"/>
          <p:cNvGrpSpPr/>
          <p:nvPr/>
        </p:nvGrpSpPr>
        <p:grpSpPr>
          <a:xfrm>
            <a:off x="1619640" y="3701880"/>
            <a:ext cx="1806120" cy="1444680"/>
            <a:chOff x="1619640" y="3701880"/>
            <a:chExt cx="1806120" cy="1444680"/>
          </a:xfrm>
        </p:grpSpPr>
        <p:grpSp>
          <p:nvGrpSpPr>
            <p:cNvPr id="237" name="Group 2"/>
            <p:cNvGrpSpPr/>
            <p:nvPr/>
          </p:nvGrpSpPr>
          <p:grpSpPr>
            <a:xfrm>
              <a:off x="1619640" y="3701880"/>
              <a:ext cx="1806120" cy="1444680"/>
              <a:chOff x="1619640" y="3701880"/>
              <a:chExt cx="1806120" cy="1444680"/>
            </a:xfrm>
          </p:grpSpPr>
          <p:pic>
            <p:nvPicPr>
              <p:cNvPr id="238" name="Picture 2" descr=""/>
              <p:cNvPicPr/>
              <p:nvPr/>
            </p:nvPicPr>
            <p:blipFill>
              <a:blip r:embed="rId1"/>
              <a:stretch/>
            </p:blipFill>
            <p:spPr>
              <a:xfrm>
                <a:off x="1619640" y="3701880"/>
                <a:ext cx="1806120" cy="14446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39" name="Picture 3" descr=""/>
              <p:cNvPicPr/>
              <p:nvPr/>
            </p:nvPicPr>
            <p:blipFill>
              <a:blip r:embed="rId2"/>
              <a:srcRect l="0" t="0" r="0" b="14356"/>
              <a:stretch/>
            </p:blipFill>
            <p:spPr>
              <a:xfrm>
                <a:off x="1763640" y="3841560"/>
                <a:ext cx="1081800" cy="873360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240" name="Picture 2" descr=""/>
            <p:cNvPicPr/>
            <p:nvPr/>
          </p:nvPicPr>
          <p:blipFill>
            <a:blip r:embed="rId3"/>
            <a:stretch/>
          </p:blipFill>
          <p:spPr>
            <a:xfrm>
              <a:off x="1763640" y="3841560"/>
              <a:ext cx="1215720" cy="904320"/>
            </a:xfrm>
            <a:prstGeom prst="rect">
              <a:avLst/>
            </a:prstGeom>
            <a:ln w="9360">
              <a:noFill/>
            </a:ln>
          </p:spPr>
        </p:pic>
      </p:grpSp>
      <p:sp>
        <p:nvSpPr>
          <p:cNvPr id="241" name="CustomShape 3"/>
          <p:cNvSpPr/>
          <p:nvPr/>
        </p:nvSpPr>
        <p:spPr>
          <a:xfrm rot="16200000">
            <a:off x="3151080" y="-378360"/>
            <a:ext cx="5135040" cy="5914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  <a:effectLst>
            <a:outerShdw algn="br" blurRad="50800" dir="135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2" name="Picture 8" descr=""/>
          <p:cNvPicPr/>
          <p:nvPr/>
        </p:nvPicPr>
        <p:blipFill>
          <a:blip r:embed="rId4"/>
          <a:stretch/>
        </p:blipFill>
        <p:spPr>
          <a:xfrm>
            <a:off x="9433080" y="2998800"/>
            <a:ext cx="6428880" cy="407520"/>
          </a:xfrm>
          <a:prstGeom prst="rect">
            <a:avLst/>
          </a:prstGeom>
          <a:ln>
            <a:noFill/>
          </a:ln>
        </p:spPr>
      </p:pic>
      <p:pic>
        <p:nvPicPr>
          <p:cNvPr id="243" name="Picture 9" descr=""/>
          <p:cNvPicPr/>
          <p:nvPr/>
        </p:nvPicPr>
        <p:blipFill>
          <a:blip r:embed="rId5"/>
          <a:stretch/>
        </p:blipFill>
        <p:spPr>
          <a:xfrm>
            <a:off x="9433080" y="3635280"/>
            <a:ext cx="6428880" cy="407520"/>
          </a:xfrm>
          <a:prstGeom prst="rect">
            <a:avLst/>
          </a:prstGeom>
          <a:ln>
            <a:noFill/>
          </a:ln>
        </p:spPr>
      </p:pic>
      <p:pic>
        <p:nvPicPr>
          <p:cNvPr id="244" name="Picture 10" descr=""/>
          <p:cNvPicPr/>
          <p:nvPr/>
        </p:nvPicPr>
        <p:blipFill>
          <a:blip r:embed="rId6"/>
          <a:stretch/>
        </p:blipFill>
        <p:spPr>
          <a:xfrm>
            <a:off x="9433080" y="2394000"/>
            <a:ext cx="6428880" cy="409320"/>
          </a:xfrm>
          <a:prstGeom prst="rect">
            <a:avLst/>
          </a:prstGeom>
          <a:ln>
            <a:noFill/>
          </a:ln>
        </p:spPr>
      </p:pic>
      <p:sp>
        <p:nvSpPr>
          <p:cNvPr id="245" name="CustomShape 4"/>
          <p:cNvSpPr/>
          <p:nvPr/>
        </p:nvSpPr>
        <p:spPr>
          <a:xfrm>
            <a:off x="9942480" y="2443320"/>
            <a:ext cx="1993680" cy="38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2040" rIns="32040" tIns="32040" bIns="32040"/>
          <a:p>
            <a:pPr>
              <a:lnSpc>
                <a:spcPct val="100000"/>
              </a:lnSpc>
            </a:pPr>
            <a:r>
              <a:rPr b="0" lang="ru-RU" sz="1900" spc="-1" strike="noStrike">
                <a:solidFill>
                  <a:srgbClr val="ffffff"/>
                </a:solidFill>
                <a:latin typeface="Gill Sans Light"/>
                <a:ea typeface="ヒラギノ角ゴ ProN W3"/>
              </a:rPr>
              <a:t>Стикер 1</a:t>
            </a:r>
            <a:endParaRPr b="0" lang="ru-RU" sz="1900" spc="-1" strike="noStrike">
              <a:latin typeface="Arial"/>
            </a:endParaRPr>
          </a:p>
        </p:txBody>
      </p:sp>
      <p:sp>
        <p:nvSpPr>
          <p:cNvPr id="246" name="CustomShape 5"/>
          <p:cNvSpPr/>
          <p:nvPr/>
        </p:nvSpPr>
        <p:spPr>
          <a:xfrm>
            <a:off x="9942480" y="3027240"/>
            <a:ext cx="1993680" cy="38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2040" rIns="32040" tIns="32040" bIns="32040"/>
          <a:p>
            <a:pPr>
              <a:lnSpc>
                <a:spcPct val="100000"/>
              </a:lnSpc>
            </a:pPr>
            <a:r>
              <a:rPr b="0" lang="ru-RU" sz="1900" spc="-1" strike="noStrike">
                <a:solidFill>
                  <a:srgbClr val="ffffff"/>
                </a:solidFill>
                <a:latin typeface="Gill Sans Light"/>
                <a:ea typeface="ヒラギノ角ゴ ProN W3"/>
              </a:rPr>
              <a:t>Стикер 2</a:t>
            </a:r>
            <a:endParaRPr b="0" lang="ru-RU" sz="1900" spc="-1" strike="noStrike">
              <a:latin typeface="Arial"/>
            </a:endParaRPr>
          </a:p>
        </p:txBody>
      </p:sp>
      <p:sp>
        <p:nvSpPr>
          <p:cNvPr id="247" name="CustomShape 6"/>
          <p:cNvSpPr/>
          <p:nvPr/>
        </p:nvSpPr>
        <p:spPr>
          <a:xfrm>
            <a:off x="10042560" y="3664080"/>
            <a:ext cx="1993680" cy="38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2040" rIns="32040" tIns="32040" bIns="32040"/>
          <a:p>
            <a:pPr>
              <a:lnSpc>
                <a:spcPct val="100000"/>
              </a:lnSpc>
            </a:pPr>
            <a:r>
              <a:rPr b="0" lang="ru-RU" sz="1900" spc="-1" strike="noStrike">
                <a:solidFill>
                  <a:srgbClr val="ffffff"/>
                </a:solidFill>
                <a:latin typeface="Gill Sans Light"/>
                <a:ea typeface="ヒラギノ角ゴ ProN W3"/>
              </a:rPr>
              <a:t>Стикер 1</a:t>
            </a:r>
            <a:endParaRPr b="0" lang="ru-RU" sz="1900" spc="-1" strike="noStrike">
              <a:latin typeface="Arial"/>
            </a:endParaRPr>
          </a:p>
        </p:txBody>
      </p:sp>
      <p:sp>
        <p:nvSpPr>
          <p:cNvPr id="248" name="CustomShape 7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9" name="Picture 2" descr=""/>
          <p:cNvPicPr/>
          <p:nvPr/>
        </p:nvPicPr>
        <p:blipFill>
          <a:blip r:embed="rId7"/>
          <a:stretch/>
        </p:blipFill>
        <p:spPr>
          <a:xfrm>
            <a:off x="3204000" y="625320"/>
            <a:ext cx="4925880" cy="3664080"/>
          </a:xfrm>
          <a:prstGeom prst="rect">
            <a:avLst/>
          </a:prstGeom>
          <a:ln w="9360">
            <a:noFill/>
          </a:ln>
        </p:spPr>
      </p:pic>
      <p:sp>
        <p:nvSpPr>
          <p:cNvPr id="250" name="CustomShape 8"/>
          <p:cNvSpPr/>
          <p:nvPr/>
        </p:nvSpPr>
        <p:spPr>
          <a:xfrm>
            <a:off x="63360" y="160200"/>
            <a:ext cx="2666520" cy="191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3400" spc="-1" strike="noStrike">
                <a:solidFill>
                  <a:srgbClr val="00487e"/>
                </a:solidFill>
                <a:latin typeface="Tahoma"/>
                <a:ea typeface="Tahoma"/>
              </a:rPr>
              <a:t>Проверка чека</a:t>
            </a:r>
            <a:endParaRPr b="0" lang="ru-RU" sz="3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400" spc="-1" strike="noStrike">
                <a:solidFill>
                  <a:srgbClr val="00487e"/>
                </a:solidFill>
                <a:latin typeface="Tahoma"/>
                <a:ea typeface="Tahoma"/>
              </a:rPr>
              <a:t>клиентом</a:t>
            </a:r>
            <a:endParaRPr b="0" lang="ru-RU" sz="3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288000" y="178200"/>
            <a:ext cx="8567640" cy="101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3400" spc="-1" strike="noStrike">
                <a:solidFill>
                  <a:srgbClr val="00487e"/>
                </a:solidFill>
                <a:latin typeface="Tahoma"/>
                <a:ea typeface="Tahoma"/>
              </a:rPr>
              <a:t>СБИС ОФД</a:t>
            </a:r>
            <a:br/>
            <a:r>
              <a:rPr b="0" lang="ru-RU" sz="2400" spc="-1" strike="noStrike">
                <a:solidFill>
                  <a:srgbClr val="00487e"/>
                </a:solidFill>
                <a:latin typeface="Tahoma"/>
                <a:ea typeface="Tahoma"/>
              </a:rPr>
              <a:t>Больше, чем просто передача чеков в ФНС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52" name="CustomShape 2"/>
          <p:cNvSpPr/>
          <p:nvPr/>
        </p:nvSpPr>
        <p:spPr>
          <a:xfrm>
            <a:off x="467640" y="2715840"/>
            <a:ext cx="2806920" cy="115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Tahoma"/>
                <a:ea typeface="Tahoma"/>
              </a:rPr>
              <a:t>Чеки по 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Tahoma"/>
                <a:ea typeface="Tahoma"/>
              </a:rPr>
              <a:t>email и sms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53" name="CustomShape 3"/>
          <p:cNvSpPr/>
          <p:nvPr/>
        </p:nvSpPr>
        <p:spPr>
          <a:xfrm>
            <a:off x="3427200" y="2658240"/>
            <a:ext cx="2359800" cy="126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Tahoma"/>
                <a:ea typeface="Tahoma"/>
              </a:rPr>
              <a:t>Когда открылся магазин?...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54" name="CustomShape 4"/>
          <p:cNvSpPr/>
          <p:nvPr/>
        </p:nvSpPr>
        <p:spPr>
          <a:xfrm>
            <a:off x="6732360" y="2778120"/>
            <a:ext cx="1664280" cy="102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Tahoma"/>
                <a:ea typeface="Tahoma"/>
              </a:rPr>
              <a:t>Защита данных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Tahoma"/>
                <a:ea typeface="Tahoma"/>
              </a:rPr>
              <a:t>клиентов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55" name="Рисунок 2" descr=""/>
          <p:cNvPicPr/>
          <p:nvPr/>
        </p:nvPicPr>
        <p:blipFill>
          <a:blip r:embed="rId1"/>
          <a:stretch/>
        </p:blipFill>
        <p:spPr>
          <a:xfrm>
            <a:off x="3729960" y="1679040"/>
            <a:ext cx="1122840" cy="1161000"/>
          </a:xfrm>
          <a:prstGeom prst="rect">
            <a:avLst/>
          </a:prstGeom>
          <a:ln>
            <a:noFill/>
          </a:ln>
        </p:spPr>
      </p:pic>
      <p:pic>
        <p:nvPicPr>
          <p:cNvPr id="256" name="Рисунок 3" descr=""/>
          <p:cNvPicPr/>
          <p:nvPr/>
        </p:nvPicPr>
        <p:blipFill>
          <a:blip r:embed="rId2"/>
          <a:stretch/>
        </p:blipFill>
        <p:spPr>
          <a:xfrm>
            <a:off x="6873120" y="1728360"/>
            <a:ext cx="938880" cy="1062000"/>
          </a:xfrm>
          <a:prstGeom prst="rect">
            <a:avLst/>
          </a:prstGeom>
          <a:ln>
            <a:noFill/>
          </a:ln>
        </p:spPr>
      </p:pic>
      <p:sp>
        <p:nvSpPr>
          <p:cNvPr id="257" name="CustomShape 5"/>
          <p:cNvSpPr/>
          <p:nvPr/>
        </p:nvSpPr>
        <p:spPr>
          <a:xfrm>
            <a:off x="395640" y="3698640"/>
            <a:ext cx="244800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b="0" lang="ru-RU" sz="1400" spc="-1" strike="noStrike">
                <a:solidFill>
                  <a:srgbClr val="000000"/>
                </a:solidFill>
                <a:latin typeface="Tahoma"/>
                <a:ea typeface="Tahoma"/>
              </a:rPr>
              <a:t>Рассылка чеков клиентам</a:t>
            </a:r>
            <a:br/>
            <a:r>
              <a:rPr b="0" lang="ru-RU" sz="1400" spc="-1" strike="noStrike">
                <a:solidFill>
                  <a:srgbClr val="000000"/>
                </a:solidFill>
                <a:latin typeface="Tahoma"/>
                <a:ea typeface="Tahoma"/>
              </a:rPr>
              <a:t>в соответствии с 54-ФЗ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58" name="CustomShape 6"/>
          <p:cNvSpPr/>
          <p:nvPr/>
        </p:nvSpPr>
        <p:spPr>
          <a:xfrm>
            <a:off x="3348000" y="3704760"/>
            <a:ext cx="457164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b="0" lang="ru-RU" sz="1400" spc="-1" strike="noStrike">
                <a:solidFill>
                  <a:srgbClr val="000000"/>
                </a:solidFill>
                <a:latin typeface="Tahoma"/>
                <a:ea typeface="Tahoma"/>
              </a:rPr>
              <a:t>Эти и другие данные в виде</a:t>
            </a:r>
            <a:br/>
            <a:r>
              <a:rPr b="0" lang="ru-RU" sz="1400" spc="-1" strike="noStrike">
                <a:solidFill>
                  <a:srgbClr val="000000"/>
                </a:solidFill>
                <a:latin typeface="Tahoma"/>
                <a:ea typeface="Tahoma"/>
              </a:rPr>
              <a:t>аналитических отчетов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59" name="CustomShape 7"/>
          <p:cNvSpPr/>
          <p:nvPr/>
        </p:nvSpPr>
        <p:spPr>
          <a:xfrm>
            <a:off x="6660360" y="3704760"/>
            <a:ext cx="252000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b="0" lang="ru-RU" sz="1400" spc="-1" strike="noStrike">
                <a:solidFill>
                  <a:srgbClr val="000000"/>
                </a:solidFill>
                <a:latin typeface="Tahoma"/>
                <a:ea typeface="Tahoma"/>
              </a:rPr>
              <a:t>Собственный ЦОД.</a:t>
            </a:r>
            <a:br/>
            <a:r>
              <a:rPr b="0" lang="ru-RU" sz="1400" spc="-1" strike="noStrike">
                <a:solidFill>
                  <a:srgbClr val="000000"/>
                </a:solidFill>
                <a:latin typeface="Tahoma"/>
                <a:ea typeface="Tahoma"/>
              </a:rPr>
              <a:t>Ни один чек не пропадет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260" name="Рисунок 9" descr=""/>
          <p:cNvPicPr/>
          <p:nvPr/>
        </p:nvPicPr>
        <p:blipFill>
          <a:blip r:embed="rId3"/>
          <a:stretch/>
        </p:blipFill>
        <p:spPr>
          <a:xfrm>
            <a:off x="323640" y="1501560"/>
            <a:ext cx="1835280" cy="1515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0" y="981000"/>
            <a:ext cx="9143640" cy="4161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2" name="TextShape 2"/>
          <p:cNvSpPr txBox="1"/>
          <p:nvPr/>
        </p:nvSpPr>
        <p:spPr>
          <a:xfrm>
            <a:off x="6831000" y="465984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ABD13467-E5F6-4556-A769-2B945D943737}" type="slidenum">
              <a:rPr b="0" lang="ru-RU" sz="14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CustomShape 4"/>
          <p:cNvSpPr/>
          <p:nvPr/>
        </p:nvSpPr>
        <p:spPr>
          <a:xfrm>
            <a:off x="288000" y="123480"/>
            <a:ext cx="8567640" cy="71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ts val="3501"/>
              </a:lnSpc>
            </a:pPr>
            <a:r>
              <a:rPr b="0" lang="ru-RU" sz="3400" spc="-1" strike="noStrike">
                <a:solidFill>
                  <a:srgbClr val="00487e"/>
                </a:solidFill>
                <a:latin typeface="Tahoma"/>
                <a:ea typeface="Tahoma"/>
              </a:rPr>
              <a:t>Простой мастер подключения</a:t>
            </a:r>
            <a:endParaRPr b="0" lang="ru-RU" sz="3400" spc="-1" strike="noStrike">
              <a:latin typeface="Arial"/>
            </a:endParaRPr>
          </a:p>
        </p:txBody>
      </p:sp>
      <p:pic>
        <p:nvPicPr>
          <p:cNvPr id="265" name="Picture 2" descr=""/>
          <p:cNvPicPr/>
          <p:nvPr/>
        </p:nvPicPr>
        <p:blipFill>
          <a:blip r:embed="rId1"/>
          <a:stretch/>
        </p:blipFill>
        <p:spPr>
          <a:xfrm>
            <a:off x="0" y="972360"/>
            <a:ext cx="9143640" cy="4692240"/>
          </a:xfrm>
          <a:prstGeom prst="rect">
            <a:avLst/>
          </a:prstGeom>
          <a:ln>
            <a:noFill/>
          </a:ln>
        </p:spPr>
      </p:pic>
      <p:pic>
        <p:nvPicPr>
          <p:cNvPr id="266" name="Picture 3" descr=""/>
          <p:cNvPicPr/>
          <p:nvPr/>
        </p:nvPicPr>
        <p:blipFill>
          <a:blip r:embed="rId2"/>
          <a:stretch/>
        </p:blipFill>
        <p:spPr>
          <a:xfrm>
            <a:off x="0" y="5057280"/>
            <a:ext cx="1619280" cy="275760"/>
          </a:xfrm>
          <a:prstGeom prst="rect">
            <a:avLst/>
          </a:prstGeom>
          <a:ln>
            <a:noFill/>
          </a:ln>
        </p:spPr>
      </p:pic>
      <p:pic>
        <p:nvPicPr>
          <p:cNvPr id="267" name="Picture 2" descr=""/>
          <p:cNvPicPr/>
          <p:nvPr/>
        </p:nvPicPr>
        <p:blipFill>
          <a:blip r:embed="rId3"/>
          <a:stretch/>
        </p:blipFill>
        <p:spPr>
          <a:xfrm>
            <a:off x="4728600" y="971280"/>
            <a:ext cx="4421520" cy="4693320"/>
          </a:xfrm>
          <a:prstGeom prst="rect">
            <a:avLst/>
          </a:prstGeom>
          <a:ln>
            <a:noFill/>
          </a:ln>
        </p:spPr>
      </p:pic>
      <p:sp>
        <p:nvSpPr>
          <p:cNvPr id="268" name="Line 5"/>
          <p:cNvSpPr/>
          <p:nvPr/>
        </p:nvSpPr>
        <p:spPr>
          <a:xfrm>
            <a:off x="0" y="963720"/>
            <a:ext cx="9150480" cy="86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9" name="Picture 2" descr=""/>
          <p:cNvPicPr/>
          <p:nvPr/>
        </p:nvPicPr>
        <p:blipFill>
          <a:blip r:embed="rId4"/>
          <a:srcRect l="46274" t="4816" r="0" b="18962"/>
          <a:stretch/>
        </p:blipFill>
        <p:spPr>
          <a:xfrm>
            <a:off x="4736880" y="1258560"/>
            <a:ext cx="4421520" cy="4696920"/>
          </a:xfrm>
          <a:prstGeom prst="rect">
            <a:avLst/>
          </a:prstGeom>
          <a:ln>
            <a:noFill/>
          </a:ln>
        </p:spPr>
      </p:pic>
      <p:sp>
        <p:nvSpPr>
          <p:cNvPr id="270" name="CustomShape 6"/>
          <p:cNvSpPr/>
          <p:nvPr/>
        </p:nvSpPr>
        <p:spPr>
          <a:xfrm>
            <a:off x="-8640" y="971280"/>
            <a:ext cx="4744800" cy="5847480"/>
          </a:xfrm>
          <a:prstGeom prst="rect">
            <a:avLst/>
          </a:prstGeom>
          <a:solidFill>
            <a:schemeClr val="tx1">
              <a:lumMod val="50000"/>
              <a:lumOff val="5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71" name="Group 7"/>
          <p:cNvGrpSpPr/>
          <p:nvPr/>
        </p:nvGrpSpPr>
        <p:grpSpPr>
          <a:xfrm>
            <a:off x="-2844360" y="1419480"/>
            <a:ext cx="7704360" cy="791640"/>
            <a:chOff x="-2844360" y="1419480"/>
            <a:chExt cx="7704360" cy="791640"/>
          </a:xfrm>
        </p:grpSpPr>
        <p:pic>
          <p:nvPicPr>
            <p:cNvPr id="272" name="Picture 9" descr=""/>
            <p:cNvPicPr/>
            <p:nvPr/>
          </p:nvPicPr>
          <p:blipFill>
            <a:blip r:embed="rId5"/>
            <a:stretch/>
          </p:blipFill>
          <p:spPr>
            <a:xfrm rot="10800000">
              <a:off x="-2844360" y="1589040"/>
              <a:ext cx="7704360" cy="503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73" name="CustomShape 8"/>
            <p:cNvSpPr/>
            <p:nvPr/>
          </p:nvSpPr>
          <p:spPr>
            <a:xfrm flipH="1">
              <a:off x="810000" y="1419480"/>
              <a:ext cx="3381840" cy="791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32040" rIns="32040" tIns="32040" bIns="32040" anchor="ctr"/>
            <a:p>
              <a:pPr marL="285840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b="0" lang="ru-RU" sz="2200" spc="-1" strike="noStrike">
                  <a:solidFill>
                    <a:srgbClr val="000000"/>
                  </a:solidFill>
                  <a:latin typeface="Tahoma"/>
                  <a:ea typeface="Tahoma"/>
                </a:rPr>
                <a:t>15 минут – и готово!</a:t>
              </a:r>
              <a:endParaRPr b="0" lang="ru-RU" sz="22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Рисунок 2" descr=""/>
          <p:cNvPicPr/>
          <p:nvPr/>
        </p:nvPicPr>
        <p:blipFill>
          <a:blip r:embed="rId1"/>
          <a:stretch/>
        </p:blipFill>
        <p:spPr>
          <a:xfrm>
            <a:off x="2915640" y="1815120"/>
            <a:ext cx="2368080" cy="1685160"/>
          </a:xfrm>
          <a:prstGeom prst="rect">
            <a:avLst/>
          </a:prstGeom>
          <a:ln>
            <a:noFill/>
          </a:ln>
        </p:spPr>
      </p:pic>
      <p:sp>
        <p:nvSpPr>
          <p:cNvPr id="275" name="CustomShape 1"/>
          <p:cNvSpPr/>
          <p:nvPr/>
        </p:nvSpPr>
        <p:spPr>
          <a:xfrm>
            <a:off x="300240" y="123480"/>
            <a:ext cx="8567640" cy="71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ts val="3501"/>
              </a:lnSpc>
            </a:pPr>
            <a:r>
              <a:rPr b="0" lang="ru-RU" sz="3400" spc="-1" strike="noStrike">
                <a:solidFill>
                  <a:srgbClr val="00487e"/>
                </a:solidFill>
                <a:latin typeface="Tahoma"/>
                <a:ea typeface="Tahoma"/>
              </a:rPr>
              <a:t>Сеть деловых коммуникаций</a:t>
            </a:r>
            <a:endParaRPr b="0" lang="ru-RU" sz="3400" spc="-1" strike="noStrike">
              <a:latin typeface="Arial"/>
            </a:endParaRPr>
          </a:p>
        </p:txBody>
      </p:sp>
      <p:grpSp>
        <p:nvGrpSpPr>
          <p:cNvPr id="276" name="Group 2"/>
          <p:cNvGrpSpPr/>
          <p:nvPr/>
        </p:nvGrpSpPr>
        <p:grpSpPr>
          <a:xfrm>
            <a:off x="5173560" y="3422520"/>
            <a:ext cx="3371400" cy="989640"/>
            <a:chOff x="5173560" y="3422520"/>
            <a:chExt cx="3371400" cy="989640"/>
          </a:xfrm>
        </p:grpSpPr>
        <p:pic>
          <p:nvPicPr>
            <p:cNvPr id="277" name="Picture 2" descr=""/>
            <p:cNvPicPr/>
            <p:nvPr/>
          </p:nvPicPr>
          <p:blipFill>
            <a:blip r:embed="rId2"/>
            <a:stretch/>
          </p:blipFill>
          <p:spPr>
            <a:xfrm>
              <a:off x="5173560" y="3468960"/>
              <a:ext cx="925920" cy="762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78" name="CustomShape 3"/>
            <p:cNvSpPr/>
            <p:nvPr/>
          </p:nvSpPr>
          <p:spPr>
            <a:xfrm>
              <a:off x="5929920" y="3422520"/>
              <a:ext cx="2615040" cy="98964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844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/>
            <a:p>
              <a:pPr>
                <a:lnSpc>
                  <a:spcPct val="100000"/>
                </a:lnSpc>
              </a:pPr>
              <a:r>
                <a:rPr b="0" lang="ru-RU" sz="1800" spc="-1" strike="noStrike">
                  <a:solidFill>
                    <a:srgbClr val="000000"/>
                  </a:solidFill>
                  <a:latin typeface="Tahoma"/>
                  <a:ea typeface="Tahoma"/>
                </a:rPr>
                <a:t>ОФД и автоматизация розницы</a:t>
              </a:r>
              <a:endParaRPr b="0" lang="ru-RU" sz="1800" spc="-1" strike="noStrike">
                <a:latin typeface="Arial"/>
              </a:endParaRPr>
            </a:p>
          </p:txBody>
        </p:sp>
      </p:grpSp>
      <p:grpSp>
        <p:nvGrpSpPr>
          <p:cNvPr id="279" name="Group 4"/>
          <p:cNvGrpSpPr/>
          <p:nvPr/>
        </p:nvGrpSpPr>
        <p:grpSpPr>
          <a:xfrm>
            <a:off x="81720" y="2185560"/>
            <a:ext cx="2846880" cy="989640"/>
            <a:chOff x="81720" y="2185560"/>
            <a:chExt cx="2846880" cy="989640"/>
          </a:xfrm>
        </p:grpSpPr>
        <p:sp>
          <p:nvSpPr>
            <p:cNvPr id="280" name="CustomShape 5"/>
            <p:cNvSpPr/>
            <p:nvPr/>
          </p:nvSpPr>
          <p:spPr>
            <a:xfrm>
              <a:off x="786960" y="2185560"/>
              <a:ext cx="2141640" cy="98964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844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/>
            <a:p>
              <a:pPr>
                <a:lnSpc>
                  <a:spcPct val="100000"/>
                </a:lnSpc>
              </a:pPr>
              <a:r>
                <a:rPr b="0" lang="ru-RU" sz="1800" spc="-1" strike="noStrike">
                  <a:solidFill>
                    <a:srgbClr val="000000"/>
                  </a:solidFill>
                  <a:latin typeface="Tahoma"/>
                  <a:ea typeface="Tahoma"/>
                </a:rPr>
                <a:t>Персонал и учет рабочего времени</a:t>
              </a:r>
              <a:endParaRPr b="0" lang="ru-RU" sz="1800" spc="-1" strike="noStrike">
                <a:latin typeface="Arial"/>
              </a:endParaRPr>
            </a:p>
          </p:txBody>
        </p:sp>
        <p:pic>
          <p:nvPicPr>
            <p:cNvPr id="281" name="Picture 4" descr=""/>
            <p:cNvPicPr/>
            <p:nvPr/>
          </p:nvPicPr>
          <p:blipFill>
            <a:blip r:embed="rId3"/>
            <a:stretch/>
          </p:blipFill>
          <p:spPr>
            <a:xfrm>
              <a:off x="81720" y="2304000"/>
              <a:ext cx="855360" cy="7023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82" name="CustomShape 6"/>
          <p:cNvSpPr/>
          <p:nvPr/>
        </p:nvSpPr>
        <p:spPr>
          <a:xfrm>
            <a:off x="6558120" y="1396080"/>
            <a:ext cx="2297520" cy="98964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4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ahoma"/>
                <a:ea typeface="Tahoma"/>
              </a:rPr>
              <a:t>Управление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ahoma"/>
                <a:ea typeface="Tahoma"/>
              </a:rPr>
              <a:t>бизнес-процессами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283" name="Group 7"/>
          <p:cNvGrpSpPr/>
          <p:nvPr/>
        </p:nvGrpSpPr>
        <p:grpSpPr>
          <a:xfrm>
            <a:off x="652680" y="1077480"/>
            <a:ext cx="2516760" cy="989640"/>
            <a:chOff x="652680" y="1077480"/>
            <a:chExt cx="2516760" cy="989640"/>
          </a:xfrm>
        </p:grpSpPr>
        <p:sp>
          <p:nvSpPr>
            <p:cNvPr id="284" name="CustomShape 8"/>
            <p:cNvSpPr/>
            <p:nvPr/>
          </p:nvSpPr>
          <p:spPr>
            <a:xfrm>
              <a:off x="1524600" y="1077480"/>
              <a:ext cx="1644840" cy="98964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844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/>
            <a:p>
              <a:pPr>
                <a:lnSpc>
                  <a:spcPct val="100000"/>
                </a:lnSpc>
              </a:pPr>
              <a:r>
                <a:rPr b="0" lang="ru-RU" sz="1800" spc="-1" strike="noStrike">
                  <a:solidFill>
                    <a:srgbClr val="000000"/>
                  </a:solidFill>
                  <a:latin typeface="Tahoma"/>
                  <a:ea typeface="Tahoma"/>
                </a:rPr>
                <a:t>Бухгалтерия и отчетность</a:t>
              </a:r>
              <a:endParaRPr b="0" lang="ru-RU" sz="1800" spc="-1" strike="noStrike">
                <a:latin typeface="Arial"/>
              </a:endParaRPr>
            </a:p>
          </p:txBody>
        </p:sp>
        <p:pic>
          <p:nvPicPr>
            <p:cNvPr id="285" name="Picture 7" descr=""/>
            <p:cNvPicPr/>
            <p:nvPr/>
          </p:nvPicPr>
          <p:blipFill>
            <a:blip r:embed="rId4"/>
            <a:stretch/>
          </p:blipFill>
          <p:spPr>
            <a:xfrm>
              <a:off x="652680" y="1185120"/>
              <a:ext cx="943560" cy="7747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86" name="Group 9"/>
          <p:cNvGrpSpPr/>
          <p:nvPr/>
        </p:nvGrpSpPr>
        <p:grpSpPr>
          <a:xfrm>
            <a:off x="313200" y="3330000"/>
            <a:ext cx="2856240" cy="989640"/>
            <a:chOff x="313200" y="3330000"/>
            <a:chExt cx="2856240" cy="989640"/>
          </a:xfrm>
        </p:grpSpPr>
        <p:sp>
          <p:nvSpPr>
            <p:cNvPr id="287" name="CustomShape 10"/>
            <p:cNvSpPr/>
            <p:nvPr/>
          </p:nvSpPr>
          <p:spPr>
            <a:xfrm>
              <a:off x="1071360" y="3330000"/>
              <a:ext cx="2098080" cy="98964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844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/>
            <a:p>
              <a:pPr>
                <a:lnSpc>
                  <a:spcPct val="100000"/>
                </a:lnSpc>
              </a:pPr>
              <a:r>
                <a:rPr b="0" lang="ru-RU" sz="1800" spc="-1" strike="noStrike">
                  <a:solidFill>
                    <a:srgbClr val="000000"/>
                  </a:solidFill>
                  <a:latin typeface="Tahoma"/>
                  <a:ea typeface="Tahoma"/>
                </a:rPr>
                <a:t>Все о компаниях, закупках и торгах</a:t>
              </a:r>
              <a:endParaRPr b="0" lang="ru-RU" sz="1800" spc="-1" strike="noStrike">
                <a:latin typeface="Arial"/>
              </a:endParaRPr>
            </a:p>
          </p:txBody>
        </p:sp>
        <p:pic>
          <p:nvPicPr>
            <p:cNvPr id="288" name="Picture 8" descr=""/>
            <p:cNvPicPr/>
            <p:nvPr/>
          </p:nvPicPr>
          <p:blipFill>
            <a:blip r:embed="rId5"/>
            <a:stretch/>
          </p:blipFill>
          <p:spPr>
            <a:xfrm>
              <a:off x="313200" y="3378240"/>
              <a:ext cx="849600" cy="8996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89" name="Group 11"/>
          <p:cNvGrpSpPr/>
          <p:nvPr/>
        </p:nvGrpSpPr>
        <p:grpSpPr>
          <a:xfrm>
            <a:off x="3234960" y="843480"/>
            <a:ext cx="2776680" cy="989640"/>
            <a:chOff x="3234960" y="843480"/>
            <a:chExt cx="2776680" cy="989640"/>
          </a:xfrm>
        </p:grpSpPr>
        <p:sp>
          <p:nvSpPr>
            <p:cNvPr id="290" name="CustomShape 12"/>
            <p:cNvSpPr/>
            <p:nvPr/>
          </p:nvSpPr>
          <p:spPr>
            <a:xfrm>
              <a:off x="3875400" y="843480"/>
              <a:ext cx="2136240" cy="98964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844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/>
            <a:p>
              <a:pPr>
                <a:lnSpc>
                  <a:spcPct val="100000"/>
                </a:lnSpc>
              </a:pPr>
              <a:r>
                <a:rPr b="0" lang="ru-RU" sz="1800" spc="-1" strike="noStrike">
                  <a:solidFill>
                    <a:srgbClr val="000000"/>
                  </a:solidFill>
                  <a:latin typeface="Tahoma"/>
                  <a:ea typeface="Tahoma"/>
                </a:rPr>
                <a:t>Электронный документооборот</a:t>
              </a:r>
              <a:endParaRPr b="0" lang="ru-RU" sz="1800" spc="-1" strike="noStrike">
                <a:latin typeface="Arial"/>
              </a:endParaRPr>
            </a:p>
          </p:txBody>
        </p:sp>
        <p:pic>
          <p:nvPicPr>
            <p:cNvPr id="291" name="Picture 10" descr=""/>
            <p:cNvPicPr/>
            <p:nvPr/>
          </p:nvPicPr>
          <p:blipFill>
            <a:blip r:embed="rId6"/>
            <a:stretch/>
          </p:blipFill>
          <p:spPr>
            <a:xfrm>
              <a:off x="3234960" y="876240"/>
              <a:ext cx="646920" cy="78264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92" name="Picture 6" descr=""/>
          <p:cNvPicPr/>
          <p:nvPr/>
        </p:nvPicPr>
        <p:blipFill>
          <a:blip r:embed="rId7"/>
          <a:stretch/>
        </p:blipFill>
        <p:spPr>
          <a:xfrm>
            <a:off x="5843520" y="1591560"/>
            <a:ext cx="786240" cy="593640"/>
          </a:xfrm>
          <a:prstGeom prst="rect">
            <a:avLst/>
          </a:prstGeom>
          <a:ln>
            <a:noFill/>
          </a:ln>
        </p:spPr>
      </p:pic>
      <p:grpSp>
        <p:nvGrpSpPr>
          <p:cNvPr id="293" name="Group 13"/>
          <p:cNvGrpSpPr/>
          <p:nvPr/>
        </p:nvGrpSpPr>
        <p:grpSpPr>
          <a:xfrm>
            <a:off x="-108360" y="808200"/>
            <a:ext cx="9061920" cy="4371840"/>
            <a:chOff x="-108360" y="808200"/>
            <a:chExt cx="9061920" cy="4371840"/>
          </a:xfrm>
        </p:grpSpPr>
        <p:pic>
          <p:nvPicPr>
            <p:cNvPr id="294" name="Picture 2" descr=""/>
            <p:cNvPicPr/>
            <p:nvPr/>
          </p:nvPicPr>
          <p:blipFill>
            <a:blip r:embed="rId8"/>
            <a:srcRect l="0" t="0" r="22416" b="0"/>
            <a:stretch/>
          </p:blipFill>
          <p:spPr>
            <a:xfrm>
              <a:off x="-108360" y="808200"/>
              <a:ext cx="9061920" cy="3600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5" name="Picture 2" descr=""/>
            <p:cNvPicPr/>
            <p:nvPr/>
          </p:nvPicPr>
          <p:blipFill>
            <a:blip r:embed="rId9"/>
            <a:srcRect l="77917" t="0" r="884" b="78082"/>
            <a:stretch/>
          </p:blipFill>
          <p:spPr>
            <a:xfrm>
              <a:off x="179640" y="4268160"/>
              <a:ext cx="2476080" cy="789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6" name="Picture 2" descr=""/>
            <p:cNvPicPr/>
            <p:nvPr/>
          </p:nvPicPr>
          <p:blipFill>
            <a:blip r:embed="rId10"/>
            <a:srcRect l="77917" t="49487" r="884" b="28205"/>
            <a:stretch/>
          </p:blipFill>
          <p:spPr>
            <a:xfrm>
              <a:off x="3150720" y="4287960"/>
              <a:ext cx="2476080" cy="803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7" name="Picture 2" descr=""/>
            <p:cNvPicPr/>
            <p:nvPr/>
          </p:nvPicPr>
          <p:blipFill>
            <a:blip r:embed="rId11"/>
            <a:srcRect l="77917" t="72764" r="884" b="0"/>
            <a:stretch/>
          </p:blipFill>
          <p:spPr>
            <a:xfrm>
              <a:off x="6068880" y="4199040"/>
              <a:ext cx="2476080" cy="981000"/>
            </a:xfrm>
            <a:prstGeom prst="rect">
              <a:avLst/>
            </a:prstGeom>
            <a:ln>
              <a:noFill/>
            </a:ln>
          </p:spPr>
        </p:pic>
      </p:grp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9" name="CustomShape 2"/>
          <p:cNvSpPr/>
          <p:nvPr/>
        </p:nvSpPr>
        <p:spPr>
          <a:xfrm>
            <a:off x="2002320" y="1281240"/>
            <a:ext cx="656604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ahoma"/>
                <a:ea typeface="Tahoma"/>
              </a:rPr>
              <a:t>Купите онлайн-кассу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1981440" y="2456640"/>
            <a:ext cx="6415560" cy="49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ahoma"/>
                <a:ea typeface="Tahoma"/>
              </a:rPr>
              <a:t>Подключите кассу на sbis.ru/ofd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01" name="CustomShape 4"/>
          <p:cNvSpPr/>
          <p:nvPr/>
        </p:nvSpPr>
        <p:spPr>
          <a:xfrm>
            <a:off x="2002320" y="3675600"/>
            <a:ext cx="6415560" cy="49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ahoma"/>
                <a:ea typeface="Tahoma"/>
              </a:rPr>
              <a:t>Работайте по 54-ФЗ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302" name="Рисунок 2" descr=""/>
          <p:cNvPicPr/>
          <p:nvPr/>
        </p:nvPicPr>
        <p:blipFill>
          <a:blip r:embed="rId1"/>
          <a:stretch/>
        </p:blipFill>
        <p:spPr>
          <a:xfrm>
            <a:off x="621360" y="1011600"/>
            <a:ext cx="1353600" cy="1114920"/>
          </a:xfrm>
          <a:prstGeom prst="rect">
            <a:avLst/>
          </a:prstGeom>
          <a:ln>
            <a:noFill/>
          </a:ln>
        </p:spPr>
      </p:pic>
      <p:pic>
        <p:nvPicPr>
          <p:cNvPr id="303" name="Рисунок 3" descr=""/>
          <p:cNvPicPr/>
          <p:nvPr/>
        </p:nvPicPr>
        <p:blipFill>
          <a:blip r:embed="rId2"/>
          <a:stretch/>
        </p:blipFill>
        <p:spPr>
          <a:xfrm>
            <a:off x="757440" y="2257920"/>
            <a:ext cx="1081080" cy="887760"/>
          </a:xfrm>
          <a:prstGeom prst="rect">
            <a:avLst/>
          </a:prstGeom>
          <a:ln>
            <a:noFill/>
          </a:ln>
        </p:spPr>
      </p:pic>
      <p:pic>
        <p:nvPicPr>
          <p:cNvPr id="304" name="Рисунок 4" descr=""/>
          <p:cNvPicPr/>
          <p:nvPr/>
        </p:nvPicPr>
        <p:blipFill>
          <a:blip r:embed="rId3"/>
          <a:stretch/>
        </p:blipFill>
        <p:spPr>
          <a:xfrm>
            <a:off x="822240" y="3075840"/>
            <a:ext cx="1085040" cy="1439640"/>
          </a:xfrm>
          <a:prstGeom prst="rect">
            <a:avLst/>
          </a:prstGeom>
          <a:ln>
            <a:noFill/>
          </a:ln>
        </p:spPr>
      </p:pic>
      <p:sp>
        <p:nvSpPr>
          <p:cNvPr id="305" name="CustomShape 5"/>
          <p:cNvSpPr/>
          <p:nvPr/>
        </p:nvSpPr>
        <p:spPr>
          <a:xfrm>
            <a:off x="0" y="123480"/>
            <a:ext cx="9143640" cy="67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3400" spc="-1" strike="noStrike">
                <a:solidFill>
                  <a:srgbClr val="00487e"/>
                </a:solidFill>
                <a:latin typeface="Tahoma"/>
                <a:ea typeface="Tahoma"/>
              </a:rPr>
              <a:t>Руководство к действию</a:t>
            </a:r>
            <a:endParaRPr b="0" lang="ru-RU" sz="3400" spc="-1" strike="noStrike">
              <a:latin typeface="Arial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771120" y="2549160"/>
            <a:ext cx="7642080" cy="65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10000"/>
              </a:lnSpc>
            </a:pPr>
            <a:r>
              <a:rPr b="0" lang="ru-RU" sz="3400" spc="-1" strike="noStrike">
                <a:solidFill>
                  <a:srgbClr val="00487e"/>
                </a:solidFill>
                <a:latin typeface="Tahoma"/>
                <a:ea typeface="Tahoma"/>
              </a:rPr>
              <a:t>Спасибо за внимание!</a:t>
            </a:r>
            <a:endParaRPr b="0" lang="ru-RU" sz="3400" spc="-1" strike="noStrike">
              <a:latin typeface="Arial"/>
            </a:endParaRPr>
          </a:p>
        </p:txBody>
      </p:sp>
      <p:pic>
        <p:nvPicPr>
          <p:cNvPr id="307" name="Рисунок 1" descr=""/>
          <p:cNvPicPr/>
          <p:nvPr/>
        </p:nvPicPr>
        <p:blipFill>
          <a:blip r:embed="rId1"/>
          <a:stretch/>
        </p:blipFill>
        <p:spPr>
          <a:xfrm flipH="1">
            <a:off x="1833480" y="-2424960"/>
            <a:ext cx="5400360" cy="1103400"/>
          </a:xfrm>
          <a:prstGeom prst="rect">
            <a:avLst/>
          </a:prstGeom>
          <a:ln>
            <a:noFill/>
          </a:ln>
        </p:spPr>
      </p:pic>
      <p:pic>
        <p:nvPicPr>
          <p:cNvPr id="308" name="Рисунок 11" descr=""/>
          <p:cNvPicPr/>
          <p:nvPr/>
        </p:nvPicPr>
        <p:blipFill>
          <a:blip r:embed="rId2"/>
          <a:stretch/>
        </p:blipFill>
        <p:spPr>
          <a:xfrm>
            <a:off x="2771640" y="144720"/>
            <a:ext cx="3240000" cy="2305800"/>
          </a:xfrm>
          <a:prstGeom prst="rect">
            <a:avLst/>
          </a:prstGeom>
          <a:ln>
            <a:noFill/>
          </a:ln>
        </p:spPr>
      </p:pic>
      <p:sp>
        <p:nvSpPr>
          <p:cNvPr id="309" name="CustomShape 2"/>
          <p:cNvSpPr/>
          <p:nvPr/>
        </p:nvSpPr>
        <p:spPr>
          <a:xfrm>
            <a:off x="450720" y="3257280"/>
            <a:ext cx="8306640" cy="169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1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ahoma"/>
                <a:ea typeface="Tahoma"/>
              </a:rPr>
              <a:t>Коммерческий директор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1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ahoma"/>
                <a:ea typeface="Tahoma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Tahoma"/>
                <a:ea typeface="Tahoma"/>
              </a:rPr>
              <a:t>Старикова Полина Александровна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1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ahoma"/>
                <a:ea typeface="Tahoma"/>
              </a:rPr>
              <a:t>8(3902) 29-75-00; +7 913 544-16-33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1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ahoma"/>
                <a:ea typeface="Tahoma"/>
              </a:rPr>
              <a:t>pa.starikova@abakan.tensor.ru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1979640" y="1372680"/>
            <a:ext cx="7056360" cy="234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>
              <a:lnSpc>
                <a:spcPct val="150000"/>
              </a:lnSpc>
              <a:spcBef>
                <a:spcPts val="1199"/>
              </a:spcBef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Tahoma"/>
                <a:ea typeface="Tahoma"/>
              </a:rPr>
              <a:t>Работа с кассами с 1 июля 2019</a:t>
            </a:r>
            <a:endParaRPr b="0" lang="ru-RU" sz="2400" spc="-1" strike="noStrike">
              <a:latin typeface="Arial"/>
            </a:endParaRPr>
          </a:p>
          <a:p>
            <a:pPr marL="343080" indent="-342720">
              <a:lnSpc>
                <a:spcPct val="150000"/>
              </a:lnSpc>
              <a:spcBef>
                <a:spcPts val="1199"/>
              </a:spcBef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Tahoma"/>
                <a:ea typeface="Tahoma"/>
              </a:rPr>
              <a:t>Передача чеков в ФНС через ОФД</a:t>
            </a:r>
            <a:endParaRPr b="0" lang="ru-RU" sz="2400" spc="-1" strike="noStrike">
              <a:latin typeface="Arial"/>
            </a:endParaRPr>
          </a:p>
          <a:p>
            <a:pPr marL="343080" indent="-342720">
              <a:lnSpc>
                <a:spcPct val="150000"/>
              </a:lnSpc>
              <a:spcBef>
                <a:spcPts val="1199"/>
              </a:spcBef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Tahoma"/>
                <a:ea typeface="Tahoma"/>
              </a:rPr>
              <a:t>Электронные чеки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37" name="Рисунок 3" descr=""/>
          <p:cNvPicPr/>
          <p:nvPr/>
        </p:nvPicPr>
        <p:blipFill>
          <a:blip r:embed="rId1"/>
          <a:stretch/>
        </p:blipFill>
        <p:spPr>
          <a:xfrm>
            <a:off x="71640" y="1270800"/>
            <a:ext cx="2051280" cy="2498040"/>
          </a:xfrm>
          <a:prstGeom prst="rect">
            <a:avLst/>
          </a:prstGeom>
          <a:ln>
            <a:noFill/>
          </a:ln>
        </p:spPr>
      </p:pic>
      <p:sp>
        <p:nvSpPr>
          <p:cNvPr id="138" name="CustomShape 2"/>
          <p:cNvSpPr/>
          <p:nvPr/>
        </p:nvSpPr>
        <p:spPr>
          <a:xfrm>
            <a:off x="288000" y="178200"/>
            <a:ext cx="8567640" cy="71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ts val="3501"/>
              </a:lnSpc>
            </a:pPr>
            <a:r>
              <a:rPr b="0" lang="ru-RU" sz="3400" spc="-1" strike="noStrike">
                <a:solidFill>
                  <a:srgbClr val="00487e"/>
                </a:solidFill>
                <a:latin typeface="Tahoma"/>
                <a:ea typeface="Tahoma"/>
              </a:rPr>
              <a:t>Главное в 54-ФЗ</a:t>
            </a:r>
            <a:endParaRPr b="0" lang="ru-RU" sz="3400" spc="-1" strike="noStrike">
              <a:latin typeface="Arial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288000" y="178200"/>
            <a:ext cx="8567640" cy="71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ts val="3501"/>
              </a:lnSpc>
            </a:pPr>
            <a:r>
              <a:rPr b="0" lang="ru-RU" sz="3400" spc="-1" strike="noStrike">
                <a:solidFill>
                  <a:srgbClr val="00487e"/>
                </a:solidFill>
                <a:latin typeface="Tahoma"/>
                <a:ea typeface="Tahoma"/>
              </a:rPr>
              <a:t>Схема работы кассы с ОФД</a:t>
            </a:r>
            <a:endParaRPr b="0" lang="ru-RU" sz="3400" spc="-1" strike="noStrike">
              <a:latin typeface="Arial"/>
            </a:endParaRPr>
          </a:p>
        </p:txBody>
      </p:sp>
      <p:pic>
        <p:nvPicPr>
          <p:cNvPr id="140" name="Picture 2" descr=""/>
          <p:cNvPicPr/>
          <p:nvPr/>
        </p:nvPicPr>
        <p:blipFill>
          <a:blip r:embed="rId1"/>
          <a:stretch/>
        </p:blipFill>
        <p:spPr>
          <a:xfrm>
            <a:off x="4330800" y="1059480"/>
            <a:ext cx="579960" cy="595440"/>
          </a:xfrm>
          <a:prstGeom prst="rect">
            <a:avLst/>
          </a:prstGeom>
          <a:ln>
            <a:noFill/>
          </a:ln>
        </p:spPr>
      </p:pic>
      <p:sp>
        <p:nvSpPr>
          <p:cNvPr id="141" name="CustomShape 2"/>
          <p:cNvSpPr/>
          <p:nvPr/>
        </p:nvSpPr>
        <p:spPr>
          <a:xfrm>
            <a:off x="1832400" y="2700000"/>
            <a:ext cx="16592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3"/>
          <p:cNvSpPr/>
          <p:nvPr/>
        </p:nvSpPr>
        <p:spPr>
          <a:xfrm flipV="1">
            <a:off x="4620600" y="1743840"/>
            <a:ext cx="360" cy="394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4"/>
          <p:cNvSpPr/>
          <p:nvPr/>
        </p:nvSpPr>
        <p:spPr>
          <a:xfrm>
            <a:off x="1403640" y="3125880"/>
            <a:ext cx="360" cy="465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5"/>
          <p:cNvSpPr/>
          <p:nvPr/>
        </p:nvSpPr>
        <p:spPr>
          <a:xfrm flipV="1">
            <a:off x="1115640" y="3100320"/>
            <a:ext cx="360" cy="45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78200" y="3205800"/>
            <a:ext cx="86688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ahoma"/>
                <a:ea typeface="Tahoma"/>
              </a:rPr>
              <a:t>1. Оплата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46" name="CustomShape 7"/>
          <p:cNvSpPr/>
          <p:nvPr/>
        </p:nvSpPr>
        <p:spPr>
          <a:xfrm>
            <a:off x="1580040" y="3205800"/>
            <a:ext cx="6123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ahoma"/>
                <a:ea typeface="Tahoma"/>
              </a:rPr>
              <a:t>2. Чек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47" name="CustomShape 8"/>
          <p:cNvSpPr/>
          <p:nvPr/>
        </p:nvSpPr>
        <p:spPr>
          <a:xfrm>
            <a:off x="2311920" y="4023000"/>
            <a:ext cx="139284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ahoma"/>
                <a:ea typeface="Tahoma"/>
              </a:rPr>
              <a:t>4. Проверка чека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48" name="CustomShape 9"/>
          <p:cNvSpPr/>
          <p:nvPr/>
        </p:nvSpPr>
        <p:spPr>
          <a:xfrm>
            <a:off x="5717880" y="2366640"/>
            <a:ext cx="109692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ahoma"/>
                <a:ea typeface="Tahoma"/>
              </a:rPr>
              <a:t>5. Аналитика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49" name="CustomShape 10"/>
          <p:cNvSpPr/>
          <p:nvPr/>
        </p:nvSpPr>
        <p:spPr>
          <a:xfrm flipH="1">
            <a:off x="1760400" y="4292280"/>
            <a:ext cx="2880000" cy="14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4a7ebb"/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CustomShape 11"/>
          <p:cNvSpPr/>
          <p:nvPr/>
        </p:nvSpPr>
        <p:spPr>
          <a:xfrm>
            <a:off x="4632120" y="3510720"/>
            <a:ext cx="360" cy="813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4a7ebb"/>
            </a:solidFill>
            <a:custDash>
              <a:ds d="100000" sp="100000"/>
            </a:custDash>
            <a:round/>
            <a:head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CustomShape 12"/>
          <p:cNvSpPr/>
          <p:nvPr/>
        </p:nvSpPr>
        <p:spPr>
          <a:xfrm>
            <a:off x="5650200" y="2715840"/>
            <a:ext cx="1369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2" name="Рисунок 1" descr=""/>
          <p:cNvPicPr/>
          <p:nvPr/>
        </p:nvPicPr>
        <p:blipFill>
          <a:blip r:embed="rId2"/>
          <a:stretch/>
        </p:blipFill>
        <p:spPr>
          <a:xfrm>
            <a:off x="612000" y="1983600"/>
            <a:ext cx="1355760" cy="1116720"/>
          </a:xfrm>
          <a:prstGeom prst="rect">
            <a:avLst/>
          </a:prstGeom>
          <a:ln>
            <a:noFill/>
          </a:ln>
        </p:spPr>
      </p:pic>
      <p:pic>
        <p:nvPicPr>
          <p:cNvPr id="153" name="Рисунок 2" descr=""/>
          <p:cNvPicPr/>
          <p:nvPr/>
        </p:nvPicPr>
        <p:blipFill>
          <a:blip r:embed="rId3"/>
          <a:stretch/>
        </p:blipFill>
        <p:spPr>
          <a:xfrm>
            <a:off x="846000" y="3723840"/>
            <a:ext cx="773280" cy="935640"/>
          </a:xfrm>
          <a:prstGeom prst="rect">
            <a:avLst/>
          </a:prstGeom>
          <a:ln>
            <a:noFill/>
          </a:ln>
        </p:spPr>
      </p:pic>
      <p:pic>
        <p:nvPicPr>
          <p:cNvPr id="154" name="Рисунок 4" descr=""/>
          <p:cNvPicPr/>
          <p:nvPr/>
        </p:nvPicPr>
        <p:blipFill>
          <a:blip r:embed="rId4"/>
          <a:stretch/>
        </p:blipFill>
        <p:spPr>
          <a:xfrm>
            <a:off x="7262280" y="1983600"/>
            <a:ext cx="947160" cy="1336680"/>
          </a:xfrm>
          <a:prstGeom prst="rect">
            <a:avLst/>
          </a:prstGeom>
          <a:ln>
            <a:noFill/>
          </a:ln>
        </p:spPr>
      </p:pic>
      <p:sp>
        <p:nvSpPr>
          <p:cNvPr id="155" name="CustomShape 13"/>
          <p:cNvSpPr/>
          <p:nvPr/>
        </p:nvSpPr>
        <p:spPr>
          <a:xfrm>
            <a:off x="733680" y="4659840"/>
            <a:ext cx="99792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ahoma"/>
                <a:ea typeface="Tahoma"/>
              </a:rPr>
              <a:t>Покупатель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56" name="CustomShape 14"/>
          <p:cNvSpPr/>
          <p:nvPr/>
        </p:nvSpPr>
        <p:spPr>
          <a:xfrm>
            <a:off x="7304760" y="3291840"/>
            <a:ext cx="8622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ahoma"/>
                <a:ea typeface="Tahoma"/>
              </a:rPr>
              <a:t>Продавец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57" name="CustomShape 15"/>
          <p:cNvSpPr/>
          <p:nvPr/>
        </p:nvSpPr>
        <p:spPr>
          <a:xfrm>
            <a:off x="2355840" y="2366640"/>
            <a:ext cx="6123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ahoma"/>
                <a:ea typeface="Tahoma"/>
              </a:rPr>
              <a:t>3. Чек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58" name="CustomShape 16"/>
          <p:cNvSpPr/>
          <p:nvPr/>
        </p:nvSpPr>
        <p:spPr>
          <a:xfrm>
            <a:off x="1778040" y="2715840"/>
            <a:ext cx="17676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ahoma"/>
                <a:ea typeface="Tahoma"/>
              </a:rPr>
              <a:t>+ фискальные данные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59" name="Рисунок 13" descr=""/>
          <p:cNvPicPr/>
          <p:nvPr/>
        </p:nvPicPr>
        <p:blipFill>
          <a:blip r:embed="rId5"/>
          <a:stretch/>
        </p:blipFill>
        <p:spPr>
          <a:xfrm>
            <a:off x="3708000" y="1923840"/>
            <a:ext cx="1798560" cy="1703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Table 1"/>
          <p:cNvGraphicFramePr/>
          <p:nvPr/>
        </p:nvGraphicFramePr>
        <p:xfrm>
          <a:off x="683640" y="1419480"/>
          <a:ext cx="7776360" cy="2592000"/>
        </p:xfrm>
        <a:graphic>
          <a:graphicData uri="http://schemas.openxmlformats.org/drawingml/2006/table">
            <a:tbl>
              <a:tblPr/>
              <a:tblGrid>
                <a:gridCol w="1944000"/>
                <a:gridCol w="2681640"/>
                <a:gridCol w="3150720"/>
              </a:tblGrid>
              <a:tr h="592560">
                <a:tc>
                  <a:txBody>
                    <a:bodyPr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Категория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С 1 июля 2018 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С 1 июля 2019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</a:tr>
              <a:tr h="62208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Розница и общепит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ООО и ИП с сотрудниками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ИП без сотрудников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</a:tr>
              <a:tr h="75708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Услуги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x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Все ООО и ИП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ce6f2"/>
                    </a:solidFill>
                  </a:tcPr>
                </a:tc>
              </a:tr>
              <a:tr h="62028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Выдают БСО 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x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Все ООО и ИП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noFill/>
                    </a:lnB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sp>
        <p:nvSpPr>
          <p:cNvPr id="161" name="TextShape 2"/>
          <p:cNvSpPr txBox="1"/>
          <p:nvPr/>
        </p:nvSpPr>
        <p:spPr>
          <a:xfrm>
            <a:off x="467640" y="5148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3400" spc="-1" strike="noStrike">
                <a:solidFill>
                  <a:srgbClr val="00487e"/>
                </a:solidFill>
                <a:latin typeface="Tahoma"/>
                <a:ea typeface="Tahoma"/>
              </a:rPr>
              <a:t>Кто обязан поставить кассу в 2019</a:t>
            </a: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288000" y="123480"/>
            <a:ext cx="8567640" cy="71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ts val="3501"/>
              </a:lnSpc>
            </a:pPr>
            <a:r>
              <a:rPr b="0" lang="ru-RU" sz="3400" spc="-1" strike="noStrike">
                <a:solidFill>
                  <a:srgbClr val="00487e"/>
                </a:solidFill>
                <a:latin typeface="Tahoma"/>
                <a:ea typeface="Tahoma"/>
              </a:rPr>
              <a:t>Штрафы за нарушение 54-ФЗ</a:t>
            </a:r>
            <a:endParaRPr b="0" lang="ru-RU" sz="3400" spc="-1" strike="noStrike">
              <a:latin typeface="Arial"/>
            </a:endParaRPr>
          </a:p>
        </p:txBody>
      </p:sp>
      <p:graphicFrame>
        <p:nvGraphicFramePr>
          <p:cNvPr id="163" name="Table 2"/>
          <p:cNvGraphicFramePr/>
          <p:nvPr/>
        </p:nvGraphicFramePr>
        <p:xfrm>
          <a:off x="611640" y="1203480"/>
          <a:ext cx="7992360" cy="3105000"/>
        </p:xfrm>
        <a:graphic>
          <a:graphicData uri="http://schemas.openxmlformats.org/drawingml/2006/table">
            <a:tbl>
              <a:tblPr/>
              <a:tblGrid>
                <a:gridCol w="4392360"/>
                <a:gridCol w="1656000"/>
                <a:gridCol w="1944000"/>
              </a:tblGrid>
              <a:tr h="50544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Нарушение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ИП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Организации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76000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Торгуете без ККТ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от 10 000 р.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от 30 000 р.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511640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Не поставили фискальный накопитель, не зарегистрировали кассу в ФНС,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не отправили чек в ФНС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до 3 000 р.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до 10 000 р.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11920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Не выдали покупателю чек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2 000 р.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10 000 р.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p14:dur="10"/>
    </mc:Choice>
    <mc:Fallback>
      <p:transition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2321280" y="96840"/>
            <a:ext cx="4122720" cy="71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ts val="3501"/>
              </a:lnSpc>
            </a:pPr>
            <a:r>
              <a:rPr b="0" lang="ru-RU" sz="3400" spc="-1" strike="noStrike">
                <a:solidFill>
                  <a:srgbClr val="00487e"/>
                </a:solidFill>
                <a:latin typeface="Tahoma"/>
                <a:ea typeface="Tahoma"/>
              </a:rPr>
              <a:t>Кто освобожден</a:t>
            </a:r>
            <a:endParaRPr b="0" lang="ru-RU" sz="3400" spc="-1" strike="noStrike">
              <a:latin typeface="Arial"/>
            </a:endParaRPr>
          </a:p>
        </p:txBody>
      </p:sp>
      <p:pic>
        <p:nvPicPr>
          <p:cNvPr id="165" name="Рисунок 1" descr=""/>
          <p:cNvPicPr/>
          <p:nvPr/>
        </p:nvPicPr>
        <p:blipFill>
          <a:blip r:embed="rId1"/>
          <a:stretch/>
        </p:blipFill>
        <p:spPr>
          <a:xfrm>
            <a:off x="6012000" y="930240"/>
            <a:ext cx="2592000" cy="2133720"/>
          </a:xfrm>
          <a:prstGeom prst="rect">
            <a:avLst/>
          </a:prstGeom>
          <a:ln>
            <a:noFill/>
          </a:ln>
        </p:spPr>
      </p:pic>
      <p:sp>
        <p:nvSpPr>
          <p:cNvPr id="166" name="CustomShape 2"/>
          <p:cNvSpPr/>
          <p:nvPr/>
        </p:nvSpPr>
        <p:spPr>
          <a:xfrm>
            <a:off x="99000" y="2824560"/>
            <a:ext cx="2987640" cy="130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ahoma"/>
                <a:ea typeface="Tahoma"/>
              </a:rPr>
              <a:t>- открытые рынки, ярмарки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ahoma"/>
                <a:ea typeface="Tahoma"/>
              </a:rPr>
              <a:t>- овощи, фрукты вразвал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ahoma"/>
                <a:ea typeface="Tahoma"/>
              </a:rPr>
              <a:t>- газетные киоски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ahoma"/>
                <a:ea typeface="Tahoma"/>
              </a:rPr>
              <a:t>- ремонт одежды и обуви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ahoma"/>
                <a:ea typeface="Tahoma"/>
              </a:rPr>
              <a:t>- безалк. напитки в розлив 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6156000" y="2825280"/>
            <a:ext cx="298764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ahoma"/>
                <a:ea typeface="Tahoma"/>
              </a:rPr>
              <a:t>- ООО и ИП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ahoma"/>
                <a:ea typeface="Tahoma"/>
              </a:rPr>
              <a:t>в труднодоступных районах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ahoma"/>
                <a:ea typeface="Tahoma"/>
              </a:rPr>
              <a:t>- фельдшерские пункты 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68" name="CustomShape 4"/>
          <p:cNvSpPr/>
          <p:nvPr/>
        </p:nvSpPr>
        <p:spPr>
          <a:xfrm>
            <a:off x="3087000" y="2826720"/>
            <a:ext cx="331200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ahoma"/>
                <a:ea typeface="Tahoma"/>
              </a:rPr>
              <a:t>- кредитные организации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ahoma"/>
                <a:ea typeface="Tahoma"/>
              </a:rPr>
              <a:t>- страховые агенты-физлица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ahoma"/>
                <a:ea typeface="Tahoma"/>
              </a:rPr>
              <a:t>- библиотеки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169" name="Рисунок 12" descr=""/>
          <p:cNvPicPr/>
          <p:nvPr/>
        </p:nvPicPr>
        <p:blipFill>
          <a:blip r:embed="rId2"/>
          <a:stretch/>
        </p:blipFill>
        <p:spPr>
          <a:xfrm>
            <a:off x="3276000" y="1105920"/>
            <a:ext cx="2170440" cy="1782360"/>
          </a:xfrm>
          <a:prstGeom prst="rect">
            <a:avLst/>
          </a:prstGeom>
          <a:ln>
            <a:noFill/>
          </a:ln>
        </p:spPr>
      </p:pic>
      <p:pic>
        <p:nvPicPr>
          <p:cNvPr id="170" name="Рисунок 7" descr=""/>
          <p:cNvPicPr/>
          <p:nvPr/>
        </p:nvPicPr>
        <p:blipFill>
          <a:blip r:embed="rId3"/>
          <a:stretch/>
        </p:blipFill>
        <p:spPr>
          <a:xfrm>
            <a:off x="539640" y="1060200"/>
            <a:ext cx="1872000" cy="1867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Рисунок 5" descr=""/>
          <p:cNvPicPr/>
          <p:nvPr/>
        </p:nvPicPr>
        <p:blipFill>
          <a:blip r:embed="rId1"/>
          <a:stretch/>
        </p:blipFill>
        <p:spPr>
          <a:xfrm>
            <a:off x="-35640" y="-34200"/>
            <a:ext cx="9179280" cy="5882040"/>
          </a:xfrm>
          <a:prstGeom prst="rect">
            <a:avLst/>
          </a:prstGeom>
          <a:ln>
            <a:noFill/>
          </a:ln>
        </p:spPr>
      </p:pic>
      <p:sp>
        <p:nvSpPr>
          <p:cNvPr id="172" name="CustomShape 1"/>
          <p:cNvSpPr/>
          <p:nvPr/>
        </p:nvSpPr>
        <p:spPr>
          <a:xfrm>
            <a:off x="-153720" y="-641880"/>
            <a:ext cx="9598680" cy="6336360"/>
          </a:xfrm>
          <a:prstGeom prst="rect">
            <a:avLst/>
          </a:prstGeom>
          <a:solidFill>
            <a:schemeClr val="tx1">
              <a:lumMod val="65000"/>
              <a:lumOff val="3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73" name="Group 2"/>
          <p:cNvGrpSpPr/>
          <p:nvPr/>
        </p:nvGrpSpPr>
        <p:grpSpPr>
          <a:xfrm>
            <a:off x="179640" y="1185840"/>
            <a:ext cx="8496360" cy="1745280"/>
            <a:chOff x="179640" y="1185840"/>
            <a:chExt cx="8496360" cy="1745280"/>
          </a:xfrm>
        </p:grpSpPr>
        <p:sp>
          <p:nvSpPr>
            <p:cNvPr id="174" name="CustomShape 3"/>
            <p:cNvSpPr/>
            <p:nvPr/>
          </p:nvSpPr>
          <p:spPr>
            <a:xfrm>
              <a:off x="6348960" y="1185840"/>
              <a:ext cx="2062440" cy="1745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/>
            <a:p>
              <a:pPr algn="ctr">
                <a:lnSpc>
                  <a:spcPct val="100000"/>
                </a:lnSpc>
              </a:pPr>
              <a:r>
                <a:rPr b="0" lang="ru-RU" sz="1800" spc="-1" strike="noStrike">
                  <a:solidFill>
                    <a:srgbClr val="eeece1"/>
                  </a:solidFill>
                  <a:latin typeface="Calibri"/>
                </a:rPr>
                <a:t> 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175" name="CustomShape 4"/>
            <p:cNvSpPr/>
            <p:nvPr/>
          </p:nvSpPr>
          <p:spPr>
            <a:xfrm>
              <a:off x="444240" y="1185840"/>
              <a:ext cx="2062440" cy="1745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/>
            <a:p>
              <a:pPr algn="ctr">
                <a:lnSpc>
                  <a:spcPct val="100000"/>
                </a:lnSpc>
              </a:pPr>
              <a:r>
                <a:rPr b="0" lang="ru-RU" sz="1800" spc="-1" strike="noStrike">
                  <a:solidFill>
                    <a:srgbClr val="eeece1"/>
                  </a:solidFill>
                  <a:latin typeface="Calibri"/>
                </a:rPr>
                <a:t> 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176" name="CustomShape 5"/>
            <p:cNvSpPr/>
            <p:nvPr/>
          </p:nvSpPr>
          <p:spPr>
            <a:xfrm>
              <a:off x="3396600" y="1185840"/>
              <a:ext cx="2062440" cy="1745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/>
            <a:p>
              <a:pPr algn="ctr">
                <a:lnSpc>
                  <a:spcPct val="100000"/>
                </a:lnSpc>
              </a:pPr>
              <a:r>
                <a:rPr b="0" lang="ru-RU" sz="1800" spc="-1" strike="noStrike">
                  <a:solidFill>
                    <a:srgbClr val="eeece1"/>
                  </a:solidFill>
                  <a:latin typeface="Calibri"/>
                </a:rPr>
                <a:t> </a:t>
              </a:r>
              <a:endParaRPr b="0" lang="ru-RU" sz="1800" spc="-1" strike="noStrike">
                <a:latin typeface="Arial"/>
              </a:endParaRPr>
            </a:p>
          </p:txBody>
        </p:sp>
        <p:grpSp>
          <p:nvGrpSpPr>
            <p:cNvPr id="177" name="Group 6"/>
            <p:cNvGrpSpPr/>
            <p:nvPr/>
          </p:nvGrpSpPr>
          <p:grpSpPr>
            <a:xfrm>
              <a:off x="179640" y="1245240"/>
              <a:ext cx="8496360" cy="1575360"/>
              <a:chOff x="179640" y="1245240"/>
              <a:chExt cx="8496360" cy="1575360"/>
            </a:xfrm>
          </p:grpSpPr>
          <p:grpSp>
            <p:nvGrpSpPr>
              <p:cNvPr id="178" name="Group 7"/>
              <p:cNvGrpSpPr/>
              <p:nvPr/>
            </p:nvGrpSpPr>
            <p:grpSpPr>
              <a:xfrm>
                <a:off x="179640" y="2486880"/>
                <a:ext cx="8496360" cy="333720"/>
                <a:chOff x="179640" y="2486880"/>
                <a:chExt cx="8496360" cy="333720"/>
              </a:xfrm>
            </p:grpSpPr>
            <p:grpSp>
              <p:nvGrpSpPr>
                <p:cNvPr id="179" name="Group 8"/>
                <p:cNvGrpSpPr/>
                <p:nvPr/>
              </p:nvGrpSpPr>
              <p:grpSpPr>
                <a:xfrm>
                  <a:off x="179640" y="2486880"/>
                  <a:ext cx="5544360" cy="333720"/>
                  <a:chOff x="179640" y="2486880"/>
                  <a:chExt cx="5544360" cy="333720"/>
                </a:xfrm>
              </p:grpSpPr>
              <p:sp>
                <p:nvSpPr>
                  <p:cNvPr id="180" name="CustomShape 9"/>
                  <p:cNvSpPr/>
                  <p:nvPr/>
                </p:nvSpPr>
                <p:spPr>
                  <a:xfrm>
                    <a:off x="179640" y="2486880"/>
                    <a:ext cx="2592000" cy="3337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/>
                  <a:p>
                    <a:pPr algn="ctr">
                      <a:lnSpc>
                        <a:spcPct val="100000"/>
                      </a:lnSpc>
                    </a:pPr>
                    <a:r>
                      <a:rPr b="0" lang="ru-RU" sz="1600" spc="-1" strike="noStrike">
                        <a:solidFill>
                          <a:srgbClr val="000000"/>
                        </a:solidFill>
                        <a:latin typeface="PF Din Text Cond Pro Medium"/>
                      </a:rPr>
                      <a:t>Купить </a:t>
                    </a:r>
                    <a:r>
                      <a:rPr b="0" lang="ru-RU" sz="1400" spc="-1" strike="noStrike">
                        <a:solidFill>
                          <a:srgbClr val="000000"/>
                        </a:solidFill>
                        <a:latin typeface="PF Din Text Cond Pro Medium"/>
                      </a:rPr>
                      <a:t>онлайн-кассу</a:t>
                    </a:r>
                    <a:endParaRPr b="0" lang="ru-RU" sz="1400" spc="-1" strike="noStrike">
                      <a:latin typeface="Arial"/>
                    </a:endParaRPr>
                  </a:p>
                </p:txBody>
              </p:sp>
              <p:sp>
                <p:nvSpPr>
                  <p:cNvPr id="181" name="CustomShape 10"/>
                  <p:cNvSpPr/>
                  <p:nvPr/>
                </p:nvSpPr>
                <p:spPr>
                  <a:xfrm>
                    <a:off x="3132000" y="2486880"/>
                    <a:ext cx="2592000" cy="3337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/>
                  <a:p>
                    <a:pPr algn="ctr">
                      <a:lnSpc>
                        <a:spcPct val="100000"/>
                      </a:lnSpc>
                    </a:pPr>
                    <a:r>
                      <a:rPr b="0" lang="ru-RU" sz="1400" spc="-1" strike="noStrike">
                        <a:solidFill>
                          <a:srgbClr val="000000"/>
                        </a:solidFill>
                        <a:latin typeface="PF Din Text Cond Pro Medium"/>
                      </a:rPr>
                      <a:t>Зарегистрировать</a:t>
                    </a:r>
                    <a:r>
                      <a:rPr b="0" lang="ru-RU" sz="1600" spc="-1" strike="noStrike">
                        <a:solidFill>
                          <a:srgbClr val="000000"/>
                        </a:solidFill>
                        <a:latin typeface="PF Din Text Cond Pro Medium"/>
                      </a:rPr>
                      <a:t> в ФНС</a:t>
                    </a:r>
                    <a:endParaRPr b="0" lang="ru-RU" sz="1600" spc="-1" strike="noStrike">
                      <a:latin typeface="Arial"/>
                    </a:endParaRPr>
                  </a:p>
                </p:txBody>
              </p:sp>
            </p:grpSp>
            <p:sp>
              <p:nvSpPr>
                <p:cNvPr id="182" name="CustomShape 11"/>
                <p:cNvSpPr/>
                <p:nvPr/>
              </p:nvSpPr>
              <p:spPr>
                <a:xfrm>
                  <a:off x="6084000" y="2486880"/>
                  <a:ext cx="2592000" cy="3337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/>
                <a:p>
                  <a:pPr algn="ctr">
                    <a:lnSpc>
                      <a:spcPct val="100000"/>
                    </a:lnSpc>
                  </a:pPr>
                  <a:r>
                    <a:rPr b="0" lang="ru-RU" sz="1400" spc="-1" strike="noStrike">
                      <a:solidFill>
                        <a:srgbClr val="000000"/>
                      </a:solidFill>
                      <a:latin typeface="PF Din Text Cond Pro Medium"/>
                    </a:rPr>
                    <a:t>Подключить</a:t>
                  </a:r>
                  <a:r>
                    <a:rPr b="0" lang="ru-RU" sz="1600" spc="-1" strike="noStrike">
                      <a:solidFill>
                        <a:srgbClr val="000000"/>
                      </a:solidFill>
                      <a:latin typeface="PF Din Text Cond Pro Medium"/>
                    </a:rPr>
                    <a:t> к ОФД</a:t>
                  </a:r>
                  <a:endParaRPr b="0" lang="ru-RU" sz="1600" spc="-1" strike="noStrike">
                    <a:latin typeface="Arial"/>
                  </a:endParaRPr>
                </a:p>
              </p:txBody>
            </p:sp>
          </p:grpSp>
          <p:pic>
            <p:nvPicPr>
              <p:cNvPr id="183" name="Picture 2" descr=""/>
              <p:cNvPicPr/>
              <p:nvPr/>
            </p:nvPicPr>
            <p:blipFill>
              <a:blip r:embed="rId2"/>
              <a:stretch/>
            </p:blipFill>
            <p:spPr>
              <a:xfrm>
                <a:off x="797400" y="1245240"/>
                <a:ext cx="1437840" cy="111816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84" name="Picture 3" descr=""/>
              <p:cNvPicPr/>
              <p:nvPr/>
            </p:nvPicPr>
            <p:blipFill>
              <a:blip r:embed="rId3"/>
              <a:stretch/>
            </p:blipFill>
            <p:spPr>
              <a:xfrm>
                <a:off x="3786120" y="1266480"/>
                <a:ext cx="1283400" cy="120852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85" name="Picture 4" descr=""/>
              <p:cNvPicPr/>
              <p:nvPr/>
            </p:nvPicPr>
            <p:blipFill>
              <a:blip r:embed="rId4"/>
              <a:stretch/>
            </p:blipFill>
            <p:spPr>
              <a:xfrm>
                <a:off x="6804720" y="1307880"/>
                <a:ext cx="1150920" cy="112572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186" name="TextShape 12"/>
          <p:cNvSpPr txBox="1"/>
          <p:nvPr/>
        </p:nvSpPr>
        <p:spPr>
          <a:xfrm>
            <a:off x="-5760" y="103680"/>
            <a:ext cx="9143640" cy="791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3400" spc="-1" strike="noStrike">
                <a:solidFill>
                  <a:srgbClr val="ffffff"/>
                </a:solidFill>
                <a:latin typeface="Tahoma"/>
                <a:ea typeface="Tahoma"/>
              </a:rPr>
              <a:t>Что нужно для исполнения закона</a:t>
            </a: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Рисунок 5" descr=""/>
          <p:cNvPicPr/>
          <p:nvPr/>
        </p:nvPicPr>
        <p:blipFill>
          <a:blip r:embed="rId1"/>
          <a:stretch/>
        </p:blipFill>
        <p:spPr>
          <a:xfrm>
            <a:off x="-35640" y="-34200"/>
            <a:ext cx="9179280" cy="5882040"/>
          </a:xfrm>
          <a:prstGeom prst="rect">
            <a:avLst/>
          </a:prstGeom>
          <a:ln>
            <a:noFill/>
          </a:ln>
        </p:spPr>
      </p:pic>
      <p:sp>
        <p:nvSpPr>
          <p:cNvPr id="188" name="CustomShape 1"/>
          <p:cNvSpPr/>
          <p:nvPr/>
        </p:nvSpPr>
        <p:spPr>
          <a:xfrm>
            <a:off x="-155520" y="-666000"/>
            <a:ext cx="9598680" cy="6336360"/>
          </a:xfrm>
          <a:prstGeom prst="rect">
            <a:avLst/>
          </a:prstGeom>
          <a:solidFill>
            <a:schemeClr val="tx1">
              <a:lumMod val="65000"/>
              <a:lumOff val="3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89" name="Group 2"/>
          <p:cNvGrpSpPr/>
          <p:nvPr/>
        </p:nvGrpSpPr>
        <p:grpSpPr>
          <a:xfrm>
            <a:off x="179640" y="1185840"/>
            <a:ext cx="8496360" cy="1745280"/>
            <a:chOff x="179640" y="1185840"/>
            <a:chExt cx="8496360" cy="1745280"/>
          </a:xfrm>
        </p:grpSpPr>
        <p:sp>
          <p:nvSpPr>
            <p:cNvPr id="190" name="CustomShape 3"/>
            <p:cNvSpPr/>
            <p:nvPr/>
          </p:nvSpPr>
          <p:spPr>
            <a:xfrm>
              <a:off x="6348960" y="1185840"/>
              <a:ext cx="2062440" cy="1745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/>
            <a:p>
              <a:pPr algn="ctr">
                <a:lnSpc>
                  <a:spcPct val="100000"/>
                </a:lnSpc>
              </a:pPr>
              <a:r>
                <a:rPr b="0" lang="ru-RU" sz="1800" spc="-1" strike="noStrike">
                  <a:solidFill>
                    <a:srgbClr val="eeece1"/>
                  </a:solidFill>
                  <a:latin typeface="Calibri"/>
                </a:rPr>
                <a:t> 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191" name="CustomShape 4"/>
            <p:cNvSpPr/>
            <p:nvPr/>
          </p:nvSpPr>
          <p:spPr>
            <a:xfrm>
              <a:off x="444240" y="1185840"/>
              <a:ext cx="2062440" cy="1745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/>
            <a:p>
              <a:pPr algn="ctr">
                <a:lnSpc>
                  <a:spcPct val="100000"/>
                </a:lnSpc>
              </a:pPr>
              <a:r>
                <a:rPr b="0" lang="ru-RU" sz="1800" spc="-1" strike="noStrike">
                  <a:solidFill>
                    <a:srgbClr val="eeece1"/>
                  </a:solidFill>
                  <a:latin typeface="Calibri"/>
                </a:rPr>
                <a:t> 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192" name="CustomShape 5"/>
            <p:cNvSpPr/>
            <p:nvPr/>
          </p:nvSpPr>
          <p:spPr>
            <a:xfrm>
              <a:off x="3396600" y="1185840"/>
              <a:ext cx="2062440" cy="1745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round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/>
            <a:p>
              <a:pPr algn="ctr">
                <a:lnSpc>
                  <a:spcPct val="100000"/>
                </a:lnSpc>
              </a:pPr>
              <a:r>
                <a:rPr b="0" lang="ru-RU" sz="1800" spc="-1" strike="noStrike">
                  <a:solidFill>
                    <a:srgbClr val="eeece1"/>
                  </a:solidFill>
                  <a:latin typeface="Calibri"/>
                </a:rPr>
                <a:t> </a:t>
              </a:r>
              <a:endParaRPr b="0" lang="ru-RU" sz="1800" spc="-1" strike="noStrike">
                <a:latin typeface="Arial"/>
              </a:endParaRPr>
            </a:p>
          </p:txBody>
        </p:sp>
        <p:grpSp>
          <p:nvGrpSpPr>
            <p:cNvPr id="193" name="Group 6"/>
            <p:cNvGrpSpPr/>
            <p:nvPr/>
          </p:nvGrpSpPr>
          <p:grpSpPr>
            <a:xfrm>
              <a:off x="179640" y="1245240"/>
              <a:ext cx="8496360" cy="1575360"/>
              <a:chOff x="179640" y="1245240"/>
              <a:chExt cx="8496360" cy="1575360"/>
            </a:xfrm>
          </p:grpSpPr>
          <p:grpSp>
            <p:nvGrpSpPr>
              <p:cNvPr id="194" name="Group 7"/>
              <p:cNvGrpSpPr/>
              <p:nvPr/>
            </p:nvGrpSpPr>
            <p:grpSpPr>
              <a:xfrm>
                <a:off x="179640" y="2486880"/>
                <a:ext cx="8496360" cy="333720"/>
                <a:chOff x="179640" y="2486880"/>
                <a:chExt cx="8496360" cy="333720"/>
              </a:xfrm>
            </p:grpSpPr>
            <p:grpSp>
              <p:nvGrpSpPr>
                <p:cNvPr id="195" name="Group 8"/>
                <p:cNvGrpSpPr/>
                <p:nvPr/>
              </p:nvGrpSpPr>
              <p:grpSpPr>
                <a:xfrm>
                  <a:off x="179640" y="2486880"/>
                  <a:ext cx="5544360" cy="333720"/>
                  <a:chOff x="179640" y="2486880"/>
                  <a:chExt cx="5544360" cy="333720"/>
                </a:xfrm>
              </p:grpSpPr>
              <p:sp>
                <p:nvSpPr>
                  <p:cNvPr id="196" name="CustomShape 9"/>
                  <p:cNvSpPr/>
                  <p:nvPr/>
                </p:nvSpPr>
                <p:spPr>
                  <a:xfrm>
                    <a:off x="179640" y="2486880"/>
                    <a:ext cx="2592000" cy="3337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/>
                  <a:p>
                    <a:pPr algn="ctr">
                      <a:lnSpc>
                        <a:spcPct val="100000"/>
                      </a:lnSpc>
                    </a:pPr>
                    <a:r>
                      <a:rPr b="0" lang="ru-RU" sz="1600" spc="-1" strike="noStrike">
                        <a:solidFill>
                          <a:srgbClr val="000000"/>
                        </a:solidFill>
                        <a:latin typeface="PF Din Text Cond Pro Medium"/>
                      </a:rPr>
                      <a:t>Поставим </a:t>
                    </a:r>
                    <a:r>
                      <a:rPr b="0" lang="ru-RU" sz="1400" spc="-1" strike="noStrike">
                        <a:solidFill>
                          <a:srgbClr val="000000"/>
                        </a:solidFill>
                        <a:latin typeface="PF Din Text Cond Pro Medium"/>
                      </a:rPr>
                      <a:t>онлайн-кассу</a:t>
                    </a:r>
                    <a:endParaRPr b="0" lang="ru-RU" sz="1400" spc="-1" strike="noStrike">
                      <a:latin typeface="Arial"/>
                    </a:endParaRPr>
                  </a:p>
                </p:txBody>
              </p:sp>
              <p:sp>
                <p:nvSpPr>
                  <p:cNvPr id="197" name="CustomShape 10"/>
                  <p:cNvSpPr/>
                  <p:nvPr/>
                </p:nvSpPr>
                <p:spPr>
                  <a:xfrm>
                    <a:off x="3132000" y="2486880"/>
                    <a:ext cx="2592000" cy="3337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/>
                  <a:p>
                    <a:pPr algn="ctr">
                      <a:lnSpc>
                        <a:spcPct val="100000"/>
                      </a:lnSpc>
                    </a:pPr>
                    <a:r>
                      <a:rPr b="0" lang="ru-RU" sz="1400" spc="-1" strike="noStrike">
                        <a:solidFill>
                          <a:srgbClr val="000000"/>
                        </a:solidFill>
                        <a:latin typeface="PF Din Text Cond Pro Medium"/>
                      </a:rPr>
                      <a:t>Зарегистрируем</a:t>
                    </a:r>
                    <a:r>
                      <a:rPr b="0" lang="ru-RU" sz="1600" spc="-1" strike="noStrike">
                        <a:solidFill>
                          <a:srgbClr val="000000"/>
                        </a:solidFill>
                        <a:latin typeface="PF Din Text Cond Pro Medium"/>
                      </a:rPr>
                      <a:t> в ФНС</a:t>
                    </a:r>
                    <a:endParaRPr b="0" lang="ru-RU" sz="1600" spc="-1" strike="noStrike">
                      <a:latin typeface="Arial"/>
                    </a:endParaRPr>
                  </a:p>
                </p:txBody>
              </p:sp>
            </p:grpSp>
            <p:sp>
              <p:nvSpPr>
                <p:cNvPr id="198" name="CustomShape 11"/>
                <p:cNvSpPr/>
                <p:nvPr/>
              </p:nvSpPr>
              <p:spPr>
                <a:xfrm>
                  <a:off x="6084000" y="2486880"/>
                  <a:ext cx="2592000" cy="3034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/>
                <a:p>
                  <a:pPr algn="ctr">
                    <a:lnSpc>
                      <a:spcPct val="100000"/>
                    </a:lnSpc>
                  </a:pPr>
                  <a:r>
                    <a:rPr b="0" lang="ru-RU" sz="1400" spc="-1" strike="noStrike">
                      <a:solidFill>
                        <a:srgbClr val="000000"/>
                      </a:solidFill>
                      <a:latin typeface="PF Din Text Cond Pro Medium"/>
                    </a:rPr>
                    <a:t>Подключим к ОФД</a:t>
                  </a:r>
                  <a:endParaRPr b="0" lang="ru-RU" sz="1400" spc="-1" strike="noStrike">
                    <a:latin typeface="Arial"/>
                  </a:endParaRPr>
                </a:p>
              </p:txBody>
            </p:sp>
          </p:grpSp>
          <p:pic>
            <p:nvPicPr>
              <p:cNvPr id="199" name="Picture 2" descr=""/>
              <p:cNvPicPr/>
              <p:nvPr/>
            </p:nvPicPr>
            <p:blipFill>
              <a:blip r:embed="rId2"/>
              <a:stretch/>
            </p:blipFill>
            <p:spPr>
              <a:xfrm>
                <a:off x="797400" y="1245240"/>
                <a:ext cx="1437840" cy="111816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00" name="Picture 3" descr=""/>
              <p:cNvPicPr/>
              <p:nvPr/>
            </p:nvPicPr>
            <p:blipFill>
              <a:blip r:embed="rId3"/>
              <a:stretch/>
            </p:blipFill>
            <p:spPr>
              <a:xfrm>
                <a:off x="3786120" y="1266480"/>
                <a:ext cx="1283400" cy="120852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201" name="TextShape 12"/>
          <p:cNvSpPr txBox="1"/>
          <p:nvPr/>
        </p:nvSpPr>
        <p:spPr>
          <a:xfrm>
            <a:off x="-17640" y="-34200"/>
            <a:ext cx="9143640" cy="987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3400" spc="-1" strike="noStrike">
                <a:solidFill>
                  <a:srgbClr val="ffffff"/>
                </a:solidFill>
                <a:latin typeface="Tahoma"/>
                <a:ea typeface="Tahoma"/>
              </a:rPr>
              <a:t>Решение «под ключ»</a:t>
            </a: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2" name="Picture 2" descr=""/>
          <p:cNvPicPr/>
          <p:nvPr/>
        </p:nvPicPr>
        <p:blipFill>
          <a:blip r:embed="rId4"/>
          <a:stretch/>
        </p:blipFill>
        <p:spPr>
          <a:xfrm>
            <a:off x="746280" y="1266480"/>
            <a:ext cx="1458720" cy="1252440"/>
          </a:xfrm>
          <a:prstGeom prst="rect">
            <a:avLst/>
          </a:prstGeom>
          <a:ln>
            <a:noFill/>
          </a:ln>
        </p:spPr>
      </p:pic>
      <p:pic>
        <p:nvPicPr>
          <p:cNvPr id="203" name="Picture 3" descr=""/>
          <p:cNvPicPr/>
          <p:nvPr/>
        </p:nvPicPr>
        <p:blipFill>
          <a:blip r:embed="rId5"/>
          <a:stretch/>
        </p:blipFill>
        <p:spPr>
          <a:xfrm>
            <a:off x="3561840" y="1295280"/>
            <a:ext cx="1731960" cy="1206720"/>
          </a:xfrm>
          <a:prstGeom prst="rect">
            <a:avLst/>
          </a:prstGeom>
          <a:ln>
            <a:noFill/>
          </a:ln>
        </p:spPr>
      </p:pic>
      <p:grpSp>
        <p:nvGrpSpPr>
          <p:cNvPr id="204" name="Group 13"/>
          <p:cNvGrpSpPr/>
          <p:nvPr/>
        </p:nvGrpSpPr>
        <p:grpSpPr>
          <a:xfrm>
            <a:off x="6738840" y="1141560"/>
            <a:ext cx="1239480" cy="1418760"/>
            <a:chOff x="6738840" y="1141560"/>
            <a:chExt cx="1239480" cy="1418760"/>
          </a:xfrm>
        </p:grpSpPr>
        <p:pic>
          <p:nvPicPr>
            <p:cNvPr id="205" name="Рисунок 21" descr=""/>
            <p:cNvPicPr/>
            <p:nvPr/>
          </p:nvPicPr>
          <p:blipFill>
            <a:blip r:embed="rId6"/>
            <a:stretch/>
          </p:blipFill>
          <p:spPr>
            <a:xfrm>
              <a:off x="6738840" y="1141560"/>
              <a:ext cx="1239120" cy="11736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06" name="CustomShape 14"/>
            <p:cNvSpPr/>
            <p:nvPr/>
          </p:nvSpPr>
          <p:spPr>
            <a:xfrm flipH="1" flipV="1" rot="5400000">
              <a:off x="6723720" y="2190600"/>
              <a:ext cx="362160" cy="331200"/>
            </a:xfrm>
            <a:prstGeom prst="bentConnector3">
              <a:avLst>
                <a:gd name="adj1" fmla="val 57882"/>
              </a:avLst>
            </a:prstGeom>
            <a:noFill/>
            <a:ln w="19080">
              <a:solidFill>
                <a:srgbClr val="4a7ebb"/>
              </a:solidFill>
              <a:round/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7" name="CustomShape 15"/>
            <p:cNvSpPr/>
            <p:nvPr/>
          </p:nvSpPr>
          <p:spPr>
            <a:xfrm flipV="1" rot="16200000">
              <a:off x="7631640" y="2190600"/>
              <a:ext cx="362160" cy="331200"/>
            </a:xfrm>
            <a:prstGeom prst="bentConnector3">
              <a:avLst>
                <a:gd name="adj1" fmla="val 57882"/>
              </a:avLst>
            </a:prstGeom>
            <a:noFill/>
            <a:ln w="19080">
              <a:solidFill>
                <a:srgbClr val="4a7ebb"/>
              </a:solidFill>
              <a:round/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8" name="CustomShape 16"/>
            <p:cNvSpPr/>
            <p:nvPr/>
          </p:nvSpPr>
          <p:spPr>
            <a:xfrm flipV="1">
              <a:off x="7364520" y="1788840"/>
              <a:ext cx="360" cy="385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80">
              <a:solidFill>
                <a:srgbClr val="4a7ebb"/>
              </a:solidFill>
              <a:round/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09" name="CustomShape 17"/>
          <p:cNvSpPr/>
          <p:nvPr/>
        </p:nvSpPr>
        <p:spPr>
          <a:xfrm>
            <a:off x="179640" y="3075840"/>
            <a:ext cx="2520000" cy="95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900" spc="-1" strike="noStrike">
                <a:solidFill>
                  <a:srgbClr val="ffffff"/>
                </a:solidFill>
                <a:latin typeface="PF Din Text Cond Pro Medium"/>
              </a:rPr>
              <a:t>Кассы для любых задач </a:t>
            </a:r>
            <a:endParaRPr b="0" lang="ru-RU" sz="1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900" spc="-1" strike="noStrike">
                <a:solidFill>
                  <a:srgbClr val="ffffff"/>
                </a:solidFill>
                <a:latin typeface="PF Din Text Cond Pro Medium"/>
              </a:rPr>
              <a:t>в наличии. Свой сервисный центр</a:t>
            </a:r>
            <a:endParaRPr b="0" lang="ru-RU" sz="1900" spc="-1" strike="noStrike">
              <a:latin typeface="Arial"/>
            </a:endParaRPr>
          </a:p>
        </p:txBody>
      </p:sp>
      <p:sp>
        <p:nvSpPr>
          <p:cNvPr id="210" name="CustomShape 18"/>
          <p:cNvSpPr/>
          <p:nvPr/>
        </p:nvSpPr>
        <p:spPr>
          <a:xfrm>
            <a:off x="3122640" y="3075840"/>
            <a:ext cx="3113280" cy="95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900" spc="-1" strike="noStrike">
                <a:solidFill>
                  <a:srgbClr val="ffffff"/>
                </a:solidFill>
                <a:latin typeface="PF Din Text Cond Pro Medium"/>
              </a:rPr>
              <a:t>Поставим кассу на учет </a:t>
            </a:r>
            <a:endParaRPr b="0" lang="ru-RU" sz="1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900" spc="-1" strike="noStrike">
                <a:solidFill>
                  <a:srgbClr val="ffffff"/>
                </a:solidFill>
                <a:latin typeface="PF Din Text Cond Pro Medium"/>
              </a:rPr>
              <a:t>за 15 минут по вашей ЭП.</a:t>
            </a:r>
            <a:endParaRPr b="0" lang="ru-RU" sz="1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900" spc="-1" strike="noStrike">
                <a:solidFill>
                  <a:srgbClr val="ffffff"/>
                </a:solidFill>
                <a:latin typeface="PF Din Text Cond Pro Medium"/>
              </a:rPr>
              <a:t>Если нет – выпустим ключ</a:t>
            </a:r>
            <a:endParaRPr b="0" lang="ru-RU" sz="1900" spc="-1" strike="noStrike">
              <a:latin typeface="Arial"/>
            </a:endParaRPr>
          </a:p>
        </p:txBody>
      </p:sp>
      <p:sp>
        <p:nvSpPr>
          <p:cNvPr id="211" name="CustomShape 19"/>
          <p:cNvSpPr/>
          <p:nvPr/>
        </p:nvSpPr>
        <p:spPr>
          <a:xfrm>
            <a:off x="6084000" y="3057480"/>
            <a:ext cx="295200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PF Din Text Cond Pro Medium"/>
              </a:rPr>
              <a:t>Договор подпишем в ЭДО, оплатить можно в течение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PF Din Text Cond Pro Medium"/>
              </a:rPr>
              <a:t>трех месяцев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3916800" y="1635480"/>
            <a:ext cx="5226840" cy="178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2040" rIns="32040" tIns="32040" bIns="32040" anchor="ctr"/>
          <a:p>
            <a:pPr marL="2858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b="0" lang="ru-RU" sz="3200" spc="-1" strike="noStrike">
                <a:solidFill>
                  <a:srgbClr val="00487e"/>
                </a:solidFill>
                <a:latin typeface="Tahoma"/>
                <a:ea typeface="Tahoma"/>
              </a:rPr>
              <a:t>СБИС ОФД покажет как работает ваш бизнес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213" name="Рисунок 4" descr=""/>
          <p:cNvPicPr/>
          <p:nvPr/>
        </p:nvPicPr>
        <p:blipFill>
          <a:blip r:embed="rId1"/>
          <a:stretch/>
        </p:blipFill>
        <p:spPr>
          <a:xfrm>
            <a:off x="899640" y="1355040"/>
            <a:ext cx="2880000" cy="2342520"/>
          </a:xfrm>
          <a:prstGeom prst="rect">
            <a:avLst/>
          </a:prstGeom>
          <a:ln>
            <a:noFill/>
          </a:ln>
        </p:spPr>
      </p:pic>
      <p:pic>
        <p:nvPicPr>
          <p:cNvPr id="214" name="Рисунок 6" descr=""/>
          <p:cNvPicPr/>
          <p:nvPr/>
        </p:nvPicPr>
        <p:blipFill>
          <a:blip r:embed="rId2"/>
          <a:stretch/>
        </p:blipFill>
        <p:spPr>
          <a:xfrm>
            <a:off x="1098720" y="984240"/>
            <a:ext cx="2481840" cy="2044080"/>
          </a:xfrm>
          <a:prstGeom prst="rect">
            <a:avLst/>
          </a:prstGeom>
          <a:ln>
            <a:noFill/>
          </a:ln>
        </p:spPr>
      </p:pic>
      <p:pic>
        <p:nvPicPr>
          <p:cNvPr id="215" name="Рисунок 7" descr=""/>
          <p:cNvPicPr/>
          <p:nvPr/>
        </p:nvPicPr>
        <p:blipFill>
          <a:blip r:embed="rId3"/>
          <a:stretch/>
        </p:blipFill>
        <p:spPr>
          <a:xfrm rot="579000">
            <a:off x="529560" y="2514240"/>
            <a:ext cx="725760" cy="967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7466</TotalTime>
  <Application>LibreOffice/6.1.3.2$Windows_x86 LibreOffice_project/86daf60bf00efa86ad547e59e09d6bb77c699acb</Application>
  <Words>462</Words>
  <Paragraphs>138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2016-09-15T11:07:27Z</dcterms:created>
  <dc:creator>Гребенкина А.В.</dc:creator>
  <dc:description/>
  <dc:language>ru-RU</dc:language>
  <cp:lastModifiedBy>Ерастова А.С.</cp:lastModifiedBy>
  <dcterms:modified xsi:type="dcterms:W3CDTF">2019-02-11T10:33:27Z</dcterms:modified>
  <cp:revision>566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15</vt:i4>
  </property>
  <property fmtid="{D5CDD505-2E9C-101B-9397-08002B2CF9AE}" pid="8" name="PresentationFormat">
    <vt:lpwstr>Экран (16:9)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17</vt:i4>
  </property>
</Properties>
</file>